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06.png" ContentType="image/png"/>
  <Override PartName="/ppt/media/image105.png" ContentType="image/png"/>
  <Override PartName="/ppt/media/image104.png" ContentType="image/png"/>
  <Override PartName="/ppt/media/image103.png" ContentType="image/png"/>
  <Override PartName="/ppt/media/image102.png" ContentType="image/png"/>
  <Override PartName="/ppt/media/image101.png" ContentType="image/png"/>
  <Override PartName="/ppt/media/image99.png" ContentType="image/png"/>
  <Override PartName="/ppt/media/image98.png" ContentType="image/png"/>
  <Override PartName="/ppt/media/image1.jpeg" ContentType="image/jpeg"/>
  <Override PartName="/ppt/media/image97.png" ContentType="image/png"/>
  <Override PartName="/ppt/media/image29.png" ContentType="image/png"/>
  <Override PartName="/ppt/media/image96.png" ContentType="image/png"/>
  <Override PartName="/ppt/media/image28.png" ContentType="image/png"/>
  <Override PartName="/ppt/media/image95.png" ContentType="image/png"/>
  <Override PartName="/ppt/media/image27.png" ContentType="image/png"/>
  <Override PartName="/ppt/media/image89.png" ContentType="image/png"/>
  <Override PartName="/ppt/media/image88.png" ContentType="image/png"/>
  <Override PartName="/ppt/media/image87.png" ContentType="image/png"/>
  <Override PartName="/ppt/media/image19.png" ContentType="image/png"/>
  <Override PartName="/ppt/media/image79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62.png" ContentType="image/png"/>
  <Override PartName="/ppt/media/image159.png" ContentType="image/png"/>
  <Override PartName="/ppt/media/image7.png" ContentType="image/png"/>
  <Override PartName="/ppt/media/image37.png" ContentType="image/png"/>
  <Override PartName="/ppt/media/image5.gif" ContentType="image/gif"/>
  <Override PartName="/ppt/media/image143.png" ContentType="image/png"/>
  <Override PartName="/ppt/media/image38.png" ContentType="image/png"/>
  <Override PartName="/ppt/media/image127.png" ContentType="image/png"/>
  <Override PartName="/ppt/media/image8.png" ContentType="image/png"/>
  <Override PartName="/ppt/media/image30.png" ContentType="image/png"/>
  <Override PartName="/ppt/media/image35.png" ContentType="image/png"/>
  <Override PartName="/ppt/media/image43.png" ContentType="image/png"/>
  <Override PartName="/ppt/media/image50.png" ContentType="image/png"/>
  <Override PartName="/ppt/media/image147.png" ContentType="image/png"/>
  <Override PartName="/ppt/media/image51.png" ContentType="image/png"/>
  <Override PartName="/ppt/media/image148.png" ContentType="image/png"/>
  <Override PartName="/ppt/media/image52.png" ContentType="image/png"/>
  <Override PartName="/ppt/media/image149.png" ContentType="image/png"/>
  <Override PartName="/ppt/media/image53.png" ContentType="image/png"/>
  <Override PartName="/ppt/media/image128.png" ContentType="image/png"/>
  <Override PartName="/ppt/media/image129.png" ContentType="image/png"/>
  <Override PartName="/ppt/media/image32.png" ContentType="image/png"/>
  <Override PartName="/ppt/media/image44.png" ContentType="image/png"/>
  <Override PartName="/ppt/media/image130.png" ContentType="image/png"/>
  <Override PartName="/ppt/media/image150.png" ContentType="image/png"/>
  <Override PartName="/ppt/media/image157.png" ContentType="image/png"/>
  <Override PartName="/ppt/media/image60.png" ContentType="image/png"/>
  <Override PartName="/ppt/media/image109.png" ContentType="image/png"/>
  <Override PartName="/ppt/media/image151.png" ContentType="image/png"/>
  <Override PartName="/ppt/media/image160.png" ContentType="image/png"/>
  <Override PartName="/ppt/media/image161.png" ContentType="image/png"/>
  <Override PartName="/ppt/media/image162.png" ContentType="image/png"/>
  <Override PartName="/ppt/media/image40.png" ContentType="image/png"/>
  <Override PartName="/ppt/media/image137.png" ContentType="image/png"/>
  <Override PartName="/ppt/media/image163.png" ContentType="image/png"/>
  <Override PartName="/ppt/media/image152.png" ContentType="image/png"/>
  <Override PartName="/ppt/media/image41.png" ContentType="image/png"/>
  <Override PartName="/ppt/media/image138.png" ContentType="image/png"/>
  <Override PartName="/ppt/media/image164.png" ContentType="image/png"/>
  <Override PartName="/ppt/media/image153.png" ContentType="image/png"/>
  <Override PartName="/ppt/media/image42.png" ContentType="image/png"/>
  <Override PartName="/ppt/media/image139.png" ContentType="image/png"/>
  <Override PartName="/ppt/media/image165.png" ContentType="image/png"/>
  <Override PartName="/ppt/media/image146.png" ContentType="image/png"/>
  <Override PartName="/ppt/media/image145.png" ContentType="image/png"/>
  <Override PartName="/ppt/media/image144.png" ContentType="image/png"/>
  <Override PartName="/ppt/media/image56.png" ContentType="image/png"/>
  <Override PartName="/ppt/media/image142.png" ContentType="image/png"/>
  <Override PartName="/ppt/media/image55.png" ContentType="image/png"/>
  <Override PartName="/ppt/media/image141.png" ContentType="image/png"/>
  <Override PartName="/ppt/media/image54.png" ContentType="image/png"/>
  <Override PartName="/ppt/media/image140.png" ContentType="image/png"/>
  <Override PartName="/ppt/media/image100.png" ContentType="image/png"/>
  <Override PartName="/ppt/media/image49.png" ContentType="image/png"/>
  <Override PartName="/ppt/media/image136.png" ContentType="image/png"/>
  <Override PartName="/ppt/media/image135.png" ContentType="image/png"/>
  <Override PartName="/ppt/media/image134.png" ContentType="image/png"/>
  <Override PartName="/ppt/media/image133.png" ContentType="image/png"/>
  <Override PartName="/ppt/media/image46.png" ContentType="image/png"/>
  <Override PartName="/ppt/media/image132.png" ContentType="image/png"/>
  <Override PartName="/ppt/media/image45.png" ContentType="image/png"/>
  <Override PartName="/ppt/media/image131.png" ContentType="image/png"/>
  <Override PartName="/ppt/media/image48.png" ContentType="image/png"/>
  <Override PartName="/ppt/media/image11.png" ContentType="image/png"/>
  <Override PartName="/ppt/media/image108.png" ContentType="image/png"/>
  <Override PartName="/ppt/media/image36.png" ContentType="image/png"/>
  <Override PartName="/ppt/media/image61.png" ContentType="image/png"/>
  <Override PartName="/ppt/media/image158.png" ContentType="image/png"/>
  <Override PartName="/ppt/media/image6.png" ContentType="image/png"/>
  <Override PartName="/ppt/media/image39.png" ContentType="image/png"/>
  <Override PartName="/ppt/media/image31.png" ContentType="image/png"/>
  <Override PartName="/ppt/media/image9.png" ContentType="image/png"/>
  <Override PartName="/ppt/media/image18.png" ContentType="image/png"/>
  <Override PartName="/ppt/media/image86.png" ContentType="image/png"/>
  <Override PartName="/ppt/media/image34.png" ContentType="image/png"/>
  <Override PartName="/ppt/media/image156.png" ContentType="image/png"/>
  <Override PartName="/ppt/media/image4.png" ContentType="image/png"/>
  <Override PartName="/ppt/media/image84.png" ContentType="image/png"/>
  <Override PartName="/ppt/media/image16.png" ContentType="image/png"/>
  <Override PartName="/ppt/media/image81.png" ContentType="image/png"/>
  <Override PartName="/ppt/media/image13.png" ContentType="image/png"/>
  <Override PartName="/ppt/media/image33.png" ContentType="image/png"/>
  <Override PartName="/ppt/media/image155.png" ContentType="image/png"/>
  <Override PartName="/ppt/media/image3.png" ContentType="image/png"/>
  <Override PartName="/ppt/media/image83.png" ContentType="image/png"/>
  <Override PartName="/ppt/media/image15.png" ContentType="image/png"/>
  <Override PartName="/ppt/media/image12.png" ContentType="image/png"/>
  <Override PartName="/ppt/media/image80.png" ContentType="image/png"/>
  <Override PartName="/ppt/media/image94.png" ContentType="image/png"/>
  <Override PartName="/ppt/media/image26.png" ContentType="image/png"/>
  <Override PartName="/ppt/media/image154.png" ContentType="image/png"/>
  <Override PartName="/ppt/media/image2.png" ContentType="image/png"/>
  <Override PartName="/ppt/media/image47.png" ContentType="image/png"/>
  <Override PartName="/ppt/media/image21.png" ContentType="image/png"/>
  <Override PartName="/ppt/media/image118.png" ContentType="image/png"/>
  <Override PartName="/ppt/media/image10.png" ContentType="image/png"/>
  <Override PartName="/ppt/media/image107.png" ContentType="image/png"/>
  <Override PartName="/ppt/media/image85.png" ContentType="image/png"/>
  <Override PartName="/ppt/media/image17.png" ContentType="image/png"/>
  <Override PartName="/ppt/media/image14.png" ContentType="image/png"/>
  <Override PartName="/ppt/media/image82.png" ContentType="image/png"/>
  <Override PartName="/ppt/media/image57.png" ContentType="image/png"/>
  <Override PartName="/ppt/media/image20.png" ContentType="image/png"/>
  <Override PartName="/ppt/media/image117.png" ContentType="image/png"/>
  <Override PartName="/ppt/media/image58.png" ContentType="image/png"/>
  <Override PartName="/ppt/media/image59.png" ContentType="image/png"/>
  <Override PartName="/ppt/media/image110.png" ContentType="image/png"/>
  <Override PartName="/ppt/media/image90.png" ContentType="image/png"/>
  <Override PartName="/ppt/media/image22.png" ContentType="image/png"/>
  <Override PartName="/ppt/media/image119.png" ContentType="image/png"/>
  <Override PartName="/ppt/media/image91.png" ContentType="image/png"/>
  <Override PartName="/ppt/media/image23.png" ContentType="image/png"/>
  <Override PartName="/ppt/media/image92.png" ContentType="image/png"/>
  <Override PartName="/ppt/media/image24.png" ContentType="image/png"/>
  <Override PartName="/ppt/media/image25.png" ContentType="image/png"/>
  <Override PartName="/ppt/media/image93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120.png" ContentType="image/png"/>
  <Override PartName="/ppt/media/image70.png" ContentType="image/png"/>
  <Override PartName="/ppt/media/image71.png" ContentType="image/png"/>
  <Override PartName="/ppt/media/image72.png" ContentType="image/png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42.xml" ContentType="application/vnd.openxmlformats-officedocument.presentationml.slide+xml"/>
  <Override PartName="/ppt/slides/slide4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62.xml" ContentType="application/vnd.openxmlformats-officedocument.presentationml.slide+xml"/>
  <Override PartName="/ppt/slides/slide25.xml" ContentType="application/vnd.openxmlformats-officedocument.presentationml.slide+xml"/>
  <Override PartName="/ppt/slides/slide29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58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48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52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x="9144000" cy="5715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822924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068280"/>
            <a:ext cx="822924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06828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06828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33704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33704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06828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06828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06828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337040"/>
            <a:ext cx="8229240" cy="3314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822924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27880"/>
            <a:ext cx="8229240" cy="442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06828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337040"/>
            <a:ext cx="8229240" cy="3314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06828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068280"/>
            <a:ext cx="822924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822924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068280"/>
            <a:ext cx="822924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06828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06828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33704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33704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06828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06828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06828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337040"/>
            <a:ext cx="8229240" cy="3314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822924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822924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27880"/>
            <a:ext cx="8229240" cy="442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06828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06828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068280"/>
            <a:ext cx="822924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822924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068280"/>
            <a:ext cx="822924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06828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306828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33704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33704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06828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06828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06828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337040"/>
            <a:ext cx="8229240" cy="3314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822924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27880"/>
            <a:ext cx="8229240" cy="442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306828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306828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068280"/>
            <a:ext cx="822924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822924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3068280"/>
            <a:ext cx="822924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06828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306828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33704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33704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306828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306828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3068280"/>
            <a:ext cx="26496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27880"/>
            <a:ext cx="8229240" cy="442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06828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06828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337040"/>
            <a:ext cx="40158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068280"/>
            <a:ext cx="822924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</a:t>
            </a:r>
            <a:r>
              <a:rPr b="0" lang="en-US" sz="4400" spc="-1" strike="noStrike">
                <a:latin typeface="Arial"/>
              </a:rPr>
              <a:t>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822924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822924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311760" y="826920"/>
            <a:ext cx="8519040" cy="227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8228520" cy="3313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27880"/>
            <a:ext cx="8229240" cy="9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337040"/>
            <a:ext cx="8229240" cy="3314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gif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image" Target="../media/image127.png"/><Relationship Id="rId3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38.png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48.png"/><Relationship Id="rId2" Type="http://schemas.openxmlformats.org/officeDocument/2006/relationships/image" Target="../media/image149.png"/><Relationship Id="rId3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image" Target="../media/image151.png"/><Relationship Id="rId3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52.png"/><Relationship Id="rId2" Type="http://schemas.openxmlformats.org/officeDocument/2006/relationships/image" Target="../media/image153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54.png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57.png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60.png"/><Relationship Id="rId2" Type="http://schemas.openxmlformats.org/officeDocument/2006/relationships/image" Target="../media/image161.png"/><Relationship Id="rId3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600" y="1005840"/>
            <a:ext cx="9139680" cy="3679920"/>
          </a:xfrm>
          <a:prstGeom prst="rect">
            <a:avLst/>
          </a:prstGeom>
          <a:ln>
            <a:noFill/>
          </a:ln>
        </p:spPr>
      </p:pic>
      <p:sp>
        <p:nvSpPr>
          <p:cNvPr id="153" name="CustomShape 1"/>
          <p:cNvSpPr/>
          <p:nvPr/>
        </p:nvSpPr>
        <p:spPr>
          <a:xfrm>
            <a:off x="3600" y="1811520"/>
            <a:ext cx="9139320" cy="1223280"/>
          </a:xfrm>
          <a:prstGeom prst="rect">
            <a:avLst/>
          </a:prstGeom>
          <a:solidFill>
            <a:srgbClr val="68470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  <a:ea typeface="DejaVu Sans"/>
              </a:rPr>
              <a:t>Gestão de dados usando 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55520" y="-144360"/>
            <a:ext cx="3031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3"/>
          <p:cNvSpPr/>
          <p:nvPr/>
        </p:nvSpPr>
        <p:spPr>
          <a:xfrm>
            <a:off x="5292000" y="100080"/>
            <a:ext cx="3776760" cy="81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287" strike="noStrike">
                <a:solidFill>
                  <a:srgbClr val="000000"/>
                </a:solidFill>
                <a:latin typeface="Calibri"/>
                <a:ea typeface="DejaVu Sans"/>
              </a:rPr>
              <a:t>Laboratório de Biodiversidade e Processos Microbianos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6" name="CustomShape 4"/>
          <p:cNvSpPr/>
          <p:nvPr/>
        </p:nvSpPr>
        <p:spPr>
          <a:xfrm>
            <a:off x="1211040" y="4686480"/>
            <a:ext cx="6765480" cy="81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287" strike="noStrike">
                <a:solidFill>
                  <a:srgbClr val="000000"/>
                </a:solidFill>
                <a:latin typeface="Calibri"/>
                <a:ea typeface="DejaVu Sans"/>
              </a:rPr>
              <a:t>Pedro C. Junger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287" strike="noStrike">
                <a:solidFill>
                  <a:srgbClr val="000000"/>
                </a:solidFill>
                <a:latin typeface="Calibri"/>
                <a:ea typeface="DejaVu Sans"/>
              </a:rPr>
              <a:t>Doutorando no LMPB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287" strike="noStrike">
                <a:solidFill>
                  <a:srgbClr val="000000"/>
                </a:solidFill>
                <a:latin typeface="Calibri"/>
                <a:ea typeface="DejaVu Sans"/>
              </a:rPr>
              <a:t>(pedro.junger@gmail.com)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7" name="CustomShape 5"/>
          <p:cNvSpPr/>
          <p:nvPr/>
        </p:nvSpPr>
        <p:spPr>
          <a:xfrm>
            <a:off x="3232800" y="5414400"/>
            <a:ext cx="2929320" cy="25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100" spc="287" strike="noStrike">
                <a:solidFill>
                  <a:srgbClr val="000000"/>
                </a:solidFill>
                <a:latin typeface="Calibri"/>
                <a:ea typeface="DejaVu Sans"/>
              </a:rPr>
              <a:t>São Carlos, Outubro 2022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158" name="Picture 142_0" descr=""/>
          <p:cNvPicPr/>
          <p:nvPr/>
        </p:nvPicPr>
        <p:blipFill>
          <a:blip r:embed="rId2"/>
          <a:stretch/>
        </p:blipFill>
        <p:spPr>
          <a:xfrm>
            <a:off x="810360" y="136080"/>
            <a:ext cx="1461960" cy="52812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3"/>
          <a:stretch/>
        </p:blipFill>
        <p:spPr>
          <a:xfrm>
            <a:off x="-109440" y="-10080"/>
            <a:ext cx="1115280" cy="785160"/>
          </a:xfrm>
          <a:prstGeom prst="rect">
            <a:avLst/>
          </a:prstGeom>
          <a:ln>
            <a:noFill/>
          </a:ln>
        </p:spPr>
      </p:pic>
      <p:pic>
        <p:nvPicPr>
          <p:cNvPr id="160" name="" descr=""/>
          <p:cNvPicPr/>
          <p:nvPr/>
        </p:nvPicPr>
        <p:blipFill>
          <a:blip r:embed="rId4"/>
          <a:stretch/>
        </p:blipFill>
        <p:spPr>
          <a:xfrm>
            <a:off x="2365200" y="64080"/>
            <a:ext cx="820080" cy="611640"/>
          </a:xfrm>
          <a:prstGeom prst="rect">
            <a:avLst/>
          </a:prstGeom>
          <a:ln>
            <a:noFill/>
          </a:ln>
        </p:spPr>
      </p:pic>
      <p:pic>
        <p:nvPicPr>
          <p:cNvPr id="161" name="Picture 136" descr=""/>
          <p:cNvPicPr/>
          <p:nvPr/>
        </p:nvPicPr>
        <p:blipFill>
          <a:blip r:embed="rId5"/>
          <a:stretch/>
        </p:blipFill>
        <p:spPr>
          <a:xfrm>
            <a:off x="3276360" y="80640"/>
            <a:ext cx="860040" cy="662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201600" y="936000"/>
            <a:ext cx="8812440" cy="69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 tabela organizada de forma padrão: (i) cada variável ocupa uma coluna; (ii) cada observação ocupa uma linha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09" name="Google Shape;165;p24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2351520" y="1965240"/>
            <a:ext cx="4354560" cy="3600720"/>
          </a:xfrm>
          <a:prstGeom prst="rect">
            <a:avLst/>
          </a:prstGeom>
          <a:ln>
            <a:noFill/>
          </a:ln>
        </p:spPr>
      </p:pic>
      <p:sp>
        <p:nvSpPr>
          <p:cNvPr id="210" name="CustomShape 2"/>
          <p:cNvSpPr/>
          <p:nvPr/>
        </p:nvSpPr>
        <p:spPr>
          <a:xfrm>
            <a:off x="2351520" y="3301200"/>
            <a:ext cx="4209840" cy="351000"/>
          </a:xfrm>
          <a:prstGeom prst="rect">
            <a:avLst/>
          </a:prstGeom>
          <a:noFill/>
          <a:ln w="1908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3"/>
          <p:cNvSpPr/>
          <p:nvPr/>
        </p:nvSpPr>
        <p:spPr>
          <a:xfrm>
            <a:off x="2351520" y="2823840"/>
            <a:ext cx="4209840" cy="351000"/>
          </a:xfrm>
          <a:prstGeom prst="rect">
            <a:avLst/>
          </a:prstGeom>
          <a:noFill/>
          <a:ln w="1908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4"/>
          <p:cNvSpPr/>
          <p:nvPr/>
        </p:nvSpPr>
        <p:spPr>
          <a:xfrm>
            <a:off x="2351520" y="3704400"/>
            <a:ext cx="4209840" cy="351000"/>
          </a:xfrm>
          <a:prstGeom prst="rect">
            <a:avLst/>
          </a:prstGeom>
          <a:noFill/>
          <a:ln w="1908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5"/>
          <p:cNvSpPr/>
          <p:nvPr/>
        </p:nvSpPr>
        <p:spPr>
          <a:xfrm>
            <a:off x="2351520" y="4124520"/>
            <a:ext cx="4209840" cy="351000"/>
          </a:xfrm>
          <a:prstGeom prst="rect">
            <a:avLst/>
          </a:prstGeom>
          <a:noFill/>
          <a:ln w="1908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6"/>
          <p:cNvSpPr/>
          <p:nvPr/>
        </p:nvSpPr>
        <p:spPr>
          <a:xfrm>
            <a:off x="2351520" y="4557600"/>
            <a:ext cx="4209840" cy="351000"/>
          </a:xfrm>
          <a:prstGeom prst="rect">
            <a:avLst/>
          </a:prstGeom>
          <a:noFill/>
          <a:ln w="1908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7"/>
          <p:cNvSpPr/>
          <p:nvPr/>
        </p:nvSpPr>
        <p:spPr>
          <a:xfrm>
            <a:off x="2351520" y="4994280"/>
            <a:ext cx="4209840" cy="351000"/>
          </a:xfrm>
          <a:prstGeom prst="rect">
            <a:avLst/>
          </a:prstGeom>
          <a:noFill/>
          <a:ln w="1908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8"/>
          <p:cNvSpPr/>
          <p:nvPr/>
        </p:nvSpPr>
        <p:spPr>
          <a:xfrm>
            <a:off x="64440" y="2658240"/>
            <a:ext cx="2221920" cy="6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990000"/>
                </a:solidFill>
                <a:latin typeface="Arial"/>
                <a:ea typeface="Arial"/>
              </a:rPr>
              <a:t>6 observações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7" name="CustomShape 9"/>
          <p:cNvSpPr/>
          <p:nvPr/>
        </p:nvSpPr>
        <p:spPr>
          <a:xfrm>
            <a:off x="-50400" y="536040"/>
            <a:ext cx="51926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Estrutura formal de um banco de dados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18" name="CustomShape 10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178;p25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152280" y="1286640"/>
            <a:ext cx="8838000" cy="3140280"/>
          </a:xfrm>
          <a:prstGeom prst="rect">
            <a:avLst/>
          </a:prstGeom>
          <a:ln>
            <a:noFill/>
          </a:ln>
        </p:spPr>
      </p:pic>
      <p:sp>
        <p:nvSpPr>
          <p:cNvPr id="220" name="CustomShape 1"/>
          <p:cNvSpPr/>
          <p:nvPr/>
        </p:nvSpPr>
        <p:spPr>
          <a:xfrm>
            <a:off x="188280" y="822960"/>
            <a:ext cx="163980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Tidy data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184;p26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584280" y="1025280"/>
            <a:ext cx="7985160" cy="4627440"/>
          </a:xfrm>
          <a:prstGeom prst="rect">
            <a:avLst/>
          </a:prstGeom>
          <a:ln>
            <a:noFill/>
          </a:ln>
        </p:spPr>
      </p:pic>
      <p:sp>
        <p:nvSpPr>
          <p:cNvPr id="223" name="CustomShape 1"/>
          <p:cNvSpPr/>
          <p:nvPr/>
        </p:nvSpPr>
        <p:spPr>
          <a:xfrm>
            <a:off x="33840" y="512640"/>
            <a:ext cx="3276720" cy="39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Este banco de dados é tidy?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201600" y="504360"/>
            <a:ext cx="8812440" cy="140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Para o bom funcionamento de muitos programas (i.e.:ggplot2), temos que ter os dados organizados desta maneira. </a:t>
            </a:r>
            <a:r>
              <a:rPr b="1" lang="en-US" sz="2400" spc="-1" strike="noStrike">
                <a:solidFill>
                  <a:srgbClr val="e06666"/>
                </a:solidFill>
                <a:latin typeface="Times New Roman"/>
                <a:ea typeface="Times New Roman"/>
              </a:rPr>
              <a:t>Cada variável em uma coluna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e cada observação em uma linha (tidy data.frame).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26" name="Google Shape;191;p27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2394000" y="1906200"/>
            <a:ext cx="4354560" cy="3600720"/>
          </a:xfrm>
          <a:prstGeom prst="rect">
            <a:avLst/>
          </a:prstGeom>
          <a:ln>
            <a:noFill/>
          </a:ln>
        </p:spPr>
      </p:pic>
      <p:pic>
        <p:nvPicPr>
          <p:cNvPr id="227" name="Picture 2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228" name="CustomShape 2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230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14760" y="622440"/>
            <a:ext cx="64767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Filosofia do Hadley para análise de dados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619200" y="1246320"/>
            <a:ext cx="7855920" cy="4147920"/>
          </a:xfrm>
          <a:prstGeom prst="rect">
            <a:avLst/>
          </a:prstGeom>
          <a:ln>
            <a:noFill/>
          </a:ln>
        </p:spPr>
      </p:pic>
      <p:sp>
        <p:nvSpPr>
          <p:cNvPr id="233" name="CustomShape 3"/>
          <p:cNvSpPr/>
          <p:nvPr/>
        </p:nvSpPr>
        <p:spPr>
          <a:xfrm>
            <a:off x="678960" y="2834640"/>
            <a:ext cx="1645200" cy="1005120"/>
          </a:xfrm>
          <a:prstGeom prst="rect">
            <a:avLst/>
          </a:prstGeom>
          <a:noFill/>
          <a:ln w="3672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14760" y="622440"/>
            <a:ext cx="64767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Introdução ao Tidyr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914400" y="3037680"/>
            <a:ext cx="1370880" cy="1589040"/>
          </a:xfrm>
          <a:prstGeom prst="rect">
            <a:avLst/>
          </a:prstGeom>
          <a:ln>
            <a:noFill/>
          </a:ln>
        </p:spPr>
      </p:pic>
      <p:pic>
        <p:nvPicPr>
          <p:cNvPr id="238" name="Picture 2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828000" y="1554480"/>
            <a:ext cx="1393200" cy="1079280"/>
          </a:xfrm>
          <a:prstGeom prst="rect">
            <a:avLst/>
          </a:prstGeom>
          <a:ln>
            <a:noFill/>
          </a:ln>
        </p:spPr>
      </p:pic>
      <p:sp>
        <p:nvSpPr>
          <p:cNvPr id="239" name="CustomShape 3"/>
          <p:cNvSpPr/>
          <p:nvPr/>
        </p:nvSpPr>
        <p:spPr>
          <a:xfrm>
            <a:off x="3106080" y="1593000"/>
            <a:ext cx="5671440" cy="31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 pacote </a:t>
            </a:r>
            <a:r>
              <a:rPr b="1" lang="en-US" sz="2400" spc="-1" strike="noStrike" u="sng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tidyr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dispõe de funções úteis para deixar os seus dados no formato que você precisa para a análise. Na maioria das vezes, utilizamos para deixá-los </a:t>
            </a: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tidy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. Outras, precisamos “bagunça-los” um pouco para poder aplicar alguma função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241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14760" y="622440"/>
            <a:ext cx="64767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Introdução ao Tidyr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914400" y="3037680"/>
            <a:ext cx="1370880" cy="1589040"/>
          </a:xfrm>
          <a:prstGeom prst="rect">
            <a:avLst/>
          </a:prstGeom>
          <a:ln>
            <a:noFill/>
          </a:ln>
        </p:spPr>
      </p:pic>
      <p:pic>
        <p:nvPicPr>
          <p:cNvPr id="244" name="Picture 2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828000" y="1554480"/>
            <a:ext cx="1393200" cy="1079280"/>
          </a:xfrm>
          <a:prstGeom prst="rect">
            <a:avLst/>
          </a:prstGeom>
          <a:ln>
            <a:noFill/>
          </a:ln>
        </p:spPr>
      </p:pic>
      <p:sp>
        <p:nvSpPr>
          <p:cNvPr id="245" name="CustomShape 3"/>
          <p:cNvSpPr/>
          <p:nvPr/>
        </p:nvSpPr>
        <p:spPr>
          <a:xfrm>
            <a:off x="3106080" y="1125000"/>
            <a:ext cx="5671440" cy="450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Principais funções:</a:t>
            </a:r>
            <a:endParaRPr b="0" lang="en-US" sz="2400" spc="-1" strike="noStrike">
              <a:latin typeface="Arial"/>
            </a:endParaRPr>
          </a:p>
          <a:p>
            <a:pPr marL="216000" indent="-21528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Symbol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gather()</a:t>
            </a:r>
            <a:endParaRPr b="0" lang="en-US" sz="2400" spc="-1" strike="noStrike">
              <a:latin typeface="Arial"/>
            </a:endParaRPr>
          </a:p>
          <a:p>
            <a:pPr marL="216000" indent="-21528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Symbol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spread()</a:t>
            </a:r>
            <a:endParaRPr b="0" lang="en-US" sz="2400" spc="-1" strike="noStrike">
              <a:latin typeface="Arial"/>
            </a:endParaRPr>
          </a:p>
          <a:p>
            <a:pPr marL="216000" indent="-21528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separate() and unite()</a:t>
            </a:r>
            <a:endParaRPr b="0" lang="en-US" sz="2400" spc="-1" strike="noStrike">
              <a:latin typeface="Arial"/>
            </a:endParaRPr>
          </a:p>
          <a:p>
            <a:pPr marL="216000" indent="-21528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extract()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274320" y="837000"/>
            <a:ext cx="8503200" cy="372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Noto Sans CJK SC Regular"/>
              </a:rPr>
              <a:t>A função </a:t>
            </a: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Noto Sans CJK SC Regular"/>
              </a:rPr>
              <a:t>gather()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Noto Sans CJK SC Regular"/>
              </a:rPr>
              <a:t> “empilha” o banco de dados. Ela é utilizada principalmente quando as colunas da base não representam nomes de variáveis, mas sim seus valores. Com esta função pode-se transformar a tabela de um</a:t>
            </a: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Noto Sans CJK SC Regular"/>
              </a:rPr>
              <a:t> formato largo para longo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Noto Sans CJK SC Regular"/>
              </a:rPr>
              <a:t> (“wide to long format”), o que é desejável na maioria das vezes!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91440" y="198360"/>
            <a:ext cx="4479840" cy="73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Função </a:t>
            </a: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gather()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do tidyr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586080" y="2733480"/>
            <a:ext cx="5321520" cy="2863080"/>
          </a:xfrm>
          <a:prstGeom prst="rect">
            <a:avLst/>
          </a:prstGeom>
          <a:ln>
            <a:noFill/>
          </a:ln>
        </p:spPr>
      </p:pic>
      <p:pic>
        <p:nvPicPr>
          <p:cNvPr id="251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7132320" y="2523960"/>
            <a:ext cx="1553760" cy="3098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253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274320" y="765000"/>
            <a:ext cx="8503200" cy="372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Qual o formato de dataframe? E como podemos tranformá-lo?  Faça no papel!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55" name="Google Shape;184;p26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1196640" y="1356840"/>
            <a:ext cx="6729840" cy="3899880"/>
          </a:xfrm>
          <a:prstGeom prst="rect">
            <a:avLst/>
          </a:prstGeom>
          <a:ln>
            <a:noFill/>
          </a:ln>
        </p:spPr>
      </p:pic>
      <p:sp>
        <p:nvSpPr>
          <p:cNvPr id="256" name="CustomShape 3"/>
          <p:cNvSpPr/>
          <p:nvPr/>
        </p:nvSpPr>
        <p:spPr>
          <a:xfrm>
            <a:off x="3749040" y="255600"/>
            <a:ext cx="1645200" cy="5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400" spc="-1" strike="noStrike">
                <a:solidFill>
                  <a:srgbClr val="ed1c24"/>
                </a:solidFill>
                <a:latin typeface="Times New Roman"/>
                <a:ea typeface="DejaVu Sans"/>
              </a:rPr>
              <a:t>Desafio!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258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274320" y="441000"/>
            <a:ext cx="8503200" cy="372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Estrutura básica da função </a:t>
            </a: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gather()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: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548640" y="1301400"/>
            <a:ext cx="7680240" cy="1063440"/>
          </a:xfrm>
          <a:prstGeom prst="rect">
            <a:avLst/>
          </a:prstGeom>
          <a:ln>
            <a:noFill/>
          </a:ln>
        </p:spPr>
      </p:pic>
      <p:sp>
        <p:nvSpPr>
          <p:cNvPr id="261" name="CustomShape 3"/>
          <p:cNvSpPr/>
          <p:nvPr/>
        </p:nvSpPr>
        <p:spPr>
          <a:xfrm>
            <a:off x="457200" y="2011680"/>
            <a:ext cx="8503200" cy="27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Argumentos: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key = 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“Os atributos desejados são colocados na coluna “key” (pode chamar como quiser)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value =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Os respectivos valores desses novos atributos (também pode ser chamado como quiser)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163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640080" y="805320"/>
            <a:ext cx="8034840" cy="257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O que veremos nesta aula: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200000"/>
              </a:lnSpc>
              <a:buClr>
                <a:srgbClr val="000000"/>
              </a:buClr>
              <a:buFont typeface="Liberation Serif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Princípios de organização de dados no R</a:t>
            </a: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200000"/>
              </a:lnSpc>
              <a:buClr>
                <a:srgbClr val="000000"/>
              </a:buClr>
              <a:buFont typeface="Liberation Serif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Introdução a ‘gestão’ de dados no R</a:t>
            </a: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200000"/>
              </a:lnSpc>
              <a:buClr>
                <a:srgbClr val="000000"/>
              </a:buClr>
              <a:buFont typeface="Liberation Serif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Funcionamento do tidyr</a:t>
            </a: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200000"/>
              </a:lnSpc>
              <a:buClr>
                <a:srgbClr val="000000"/>
              </a:buClr>
              <a:buFont typeface="Liberation Serif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Funcionamento do dplyr</a:t>
            </a: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200000"/>
              </a:lnSpc>
              <a:buClr>
                <a:srgbClr val="000000"/>
              </a:buClr>
              <a:buFont typeface="Liberation Serif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Exercícios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263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274320" y="441000"/>
            <a:ext cx="8503200" cy="372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Pode-se escolher as colunas que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não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se quer (ou não) “empilhar”com o </a:t>
            </a: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gather()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: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457200" y="2011680"/>
            <a:ext cx="8503200" cy="345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Argumentos: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key =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Os atributos desejados são colocados na coluna “key” (pode chamar como quiser)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value =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Os respectivos valores desses novos atributos (também pode ser chamado como quiser)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… </a:t>
            </a: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= 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Seleção das colunas. Se ficar vazio seleciona todas.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548640" y="1234800"/>
            <a:ext cx="8401680" cy="959040"/>
          </a:xfrm>
          <a:prstGeom prst="rect">
            <a:avLst/>
          </a:prstGeom>
          <a:ln>
            <a:noFill/>
          </a:ln>
        </p:spPr>
      </p:pic>
      <p:sp>
        <p:nvSpPr>
          <p:cNvPr id="267" name="Line 4"/>
          <p:cNvSpPr/>
          <p:nvPr/>
        </p:nvSpPr>
        <p:spPr>
          <a:xfrm>
            <a:off x="6894000" y="1645920"/>
            <a:ext cx="1645920" cy="0"/>
          </a:xfrm>
          <a:prstGeom prst="line">
            <a:avLst/>
          </a:prstGeom>
          <a:ln w="183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269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274320" y="441000"/>
            <a:ext cx="8503200" cy="372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Como opera a função </a:t>
            </a: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gather()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: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1" name="Line 3"/>
          <p:cNvSpPr/>
          <p:nvPr/>
        </p:nvSpPr>
        <p:spPr>
          <a:xfrm>
            <a:off x="5192640" y="1590480"/>
            <a:ext cx="1025280" cy="0"/>
          </a:xfrm>
          <a:prstGeom prst="line">
            <a:avLst/>
          </a:prstGeom>
          <a:ln w="183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72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129240" y="1426680"/>
            <a:ext cx="8900280" cy="305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274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382320" y="837000"/>
            <a:ext cx="8503200" cy="372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função </a:t>
            </a: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spread() 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é essencialmente o inverso da gather()</a:t>
            </a: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.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Ela espalha uma determinada variável nas colunas,</a:t>
            </a:r>
            <a:r>
              <a:rPr b="1" lang="en-US" sz="2000" spc="-1" strike="noStrike" u="sng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 transformando do formato longo para amplo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(“long to wide format”).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91440" y="198720"/>
            <a:ext cx="4479840" cy="73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Função </a:t>
            </a: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spread()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do tidyr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731520" y="2326320"/>
            <a:ext cx="1618200" cy="2885040"/>
          </a:xfrm>
          <a:prstGeom prst="rect">
            <a:avLst/>
          </a:prstGeom>
          <a:ln>
            <a:noFill/>
          </a:ln>
        </p:spPr>
      </p:pic>
      <p:pic>
        <p:nvPicPr>
          <p:cNvPr id="278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3291840" y="3108960"/>
            <a:ext cx="3332520" cy="1094400"/>
          </a:xfrm>
          <a:prstGeom prst="rect">
            <a:avLst/>
          </a:prstGeom>
          <a:ln>
            <a:noFill/>
          </a:ln>
        </p:spPr>
      </p:pic>
      <p:sp>
        <p:nvSpPr>
          <p:cNvPr id="279" name="CustomShape 4"/>
          <p:cNvSpPr/>
          <p:nvPr/>
        </p:nvSpPr>
        <p:spPr>
          <a:xfrm>
            <a:off x="2468880" y="3383280"/>
            <a:ext cx="639360" cy="365040"/>
          </a:xfrm>
          <a:custGeom>
            <a:avLst/>
            <a:gdLst/>
            <a:ahLst/>
            <a:rect l="l" t="t" r="r" b="b"/>
            <a:pathLst>
              <a:path w="1780" h="1018">
                <a:moveTo>
                  <a:pt x="0" y="254"/>
                </a:moveTo>
                <a:lnTo>
                  <a:pt x="1334" y="254"/>
                </a:lnTo>
                <a:lnTo>
                  <a:pt x="1334" y="0"/>
                </a:lnTo>
                <a:lnTo>
                  <a:pt x="1779" y="508"/>
                </a:lnTo>
                <a:lnTo>
                  <a:pt x="1334" y="1017"/>
                </a:lnTo>
                <a:lnTo>
                  <a:pt x="1334" y="762"/>
                </a:lnTo>
                <a:lnTo>
                  <a:pt x="0" y="762"/>
                </a:lnTo>
                <a:lnTo>
                  <a:pt x="0" y="254"/>
                </a:lnTo>
              </a:path>
            </a:pathLst>
          </a:cu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80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6675120" y="4297680"/>
            <a:ext cx="1919520" cy="1112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274320" y="441000"/>
            <a:ext cx="8503200" cy="372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Estrutura básica da função </a:t>
            </a: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spread()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: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83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518760" y="1080720"/>
            <a:ext cx="7765560" cy="1189800"/>
          </a:xfrm>
          <a:prstGeom prst="rect">
            <a:avLst/>
          </a:prstGeom>
          <a:ln>
            <a:noFill/>
          </a:ln>
        </p:spPr>
      </p:pic>
      <p:sp>
        <p:nvSpPr>
          <p:cNvPr id="284" name="CustomShape 3"/>
          <p:cNvSpPr/>
          <p:nvPr/>
        </p:nvSpPr>
        <p:spPr>
          <a:xfrm>
            <a:off x="457200" y="2011680"/>
            <a:ext cx="8503200" cy="233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Argumentos: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key =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coluna chave que deseja transformar em atributos (colunas espalhadas na nova tabela)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value =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os valores dos atributos que deseja “espalhar” na nova tabela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286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382320" y="837000"/>
            <a:ext cx="8503200" cy="372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função </a:t>
            </a: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separate()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transforma uma coluna em várias usando um separador (‘_’, por exemplo).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91440" y="198720"/>
            <a:ext cx="4479840" cy="73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Função </a:t>
            </a: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separate()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do tidyr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900720" y="1887120"/>
            <a:ext cx="7616160" cy="730800"/>
          </a:xfrm>
          <a:prstGeom prst="rect">
            <a:avLst/>
          </a:prstGeom>
          <a:ln>
            <a:noFill/>
          </a:ln>
        </p:spPr>
      </p:pic>
      <p:sp>
        <p:nvSpPr>
          <p:cNvPr id="290" name="CustomShape 4"/>
          <p:cNvSpPr/>
          <p:nvPr/>
        </p:nvSpPr>
        <p:spPr>
          <a:xfrm>
            <a:off x="457200" y="2516040"/>
            <a:ext cx="8503200" cy="261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Argumentos principais: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col =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coluna que deseja separar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into =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nome das novas variáveis (colunas) que serão criadas a partir da separação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sep=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especifica o separador entre colunas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292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91440" y="198720"/>
            <a:ext cx="7680240" cy="110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Exemplo de aplicação do </a:t>
            </a: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separate()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do tidyr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95400" y="968760"/>
            <a:ext cx="8869680" cy="623880"/>
          </a:xfrm>
          <a:prstGeom prst="rect">
            <a:avLst/>
          </a:prstGeom>
          <a:ln>
            <a:noFill/>
          </a:ln>
        </p:spPr>
      </p:pic>
      <p:pic>
        <p:nvPicPr>
          <p:cNvPr id="295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312840" y="1620000"/>
            <a:ext cx="3801240" cy="1854000"/>
          </a:xfrm>
          <a:prstGeom prst="rect">
            <a:avLst/>
          </a:prstGeom>
          <a:ln>
            <a:noFill/>
          </a:ln>
        </p:spPr>
      </p:pic>
      <p:pic>
        <p:nvPicPr>
          <p:cNvPr id="296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4023360" y="3657600"/>
            <a:ext cx="4937040" cy="1828080"/>
          </a:xfrm>
          <a:prstGeom prst="rect">
            <a:avLst/>
          </a:prstGeom>
          <a:ln>
            <a:noFill/>
          </a:ln>
        </p:spPr>
      </p:pic>
      <p:sp>
        <p:nvSpPr>
          <p:cNvPr id="297" name="Line 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299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382320" y="837000"/>
            <a:ext cx="8503200" cy="372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função</a:t>
            </a: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unite() 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faz o inverso do separate(), ou seja, junta duas ou mais colunas usando algum separador como referência (_, por exemplo).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91440" y="198720"/>
            <a:ext cx="4479840" cy="73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Função </a:t>
            </a: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unite()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do tidyr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02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1133280" y="1795680"/>
            <a:ext cx="6217200" cy="805320"/>
          </a:xfrm>
          <a:prstGeom prst="rect">
            <a:avLst/>
          </a:prstGeom>
          <a:ln>
            <a:noFill/>
          </a:ln>
        </p:spPr>
      </p:pic>
      <p:sp>
        <p:nvSpPr>
          <p:cNvPr id="303" name="CustomShape 4"/>
          <p:cNvSpPr/>
          <p:nvPr/>
        </p:nvSpPr>
        <p:spPr>
          <a:xfrm>
            <a:off x="457200" y="2480400"/>
            <a:ext cx="8503200" cy="303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Argumentos principais: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col =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nome da nova coluna que deseja criar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... =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seleção das colunas que deseja unificar. Se ficar vazia, todas as variáveis (colunas) da sua tabela serão selecionadas.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sep=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especifica o separador entre valores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305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91440" y="198720"/>
            <a:ext cx="6582960" cy="110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Exemplo de aplicação do </a:t>
            </a: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unite()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do tidyr: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5212080" y="3840480"/>
            <a:ext cx="3801240" cy="1854000"/>
          </a:xfrm>
          <a:prstGeom prst="rect">
            <a:avLst/>
          </a:prstGeom>
          <a:ln>
            <a:noFill/>
          </a:ln>
        </p:spPr>
      </p:pic>
      <p:pic>
        <p:nvPicPr>
          <p:cNvPr id="308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166320" y="1956240"/>
            <a:ext cx="4937040" cy="1828080"/>
          </a:xfrm>
          <a:prstGeom prst="rect">
            <a:avLst/>
          </a:prstGeom>
          <a:ln>
            <a:noFill/>
          </a:ln>
        </p:spPr>
      </p:pic>
      <p:sp>
        <p:nvSpPr>
          <p:cNvPr id="309" name="Line 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10" name="Google Shape;839;p77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6583680" y="1371600"/>
            <a:ext cx="2298960" cy="1434960"/>
          </a:xfrm>
          <a:prstGeom prst="rect">
            <a:avLst/>
          </a:prstGeom>
          <a:ln>
            <a:noFill/>
          </a:ln>
        </p:spPr>
      </p:pic>
      <p:pic>
        <p:nvPicPr>
          <p:cNvPr id="311" name="" descr=""/>
          <p:cNvPicPr/>
          <p:nvPr/>
        </p:nvPicPr>
        <p:blipFill>
          <a:blip r:embed="rId5">
            <a:alphaModFix amt="50000"/>
          </a:blip>
          <a:stretch/>
        </p:blipFill>
        <p:spPr>
          <a:xfrm>
            <a:off x="108360" y="809280"/>
            <a:ext cx="8924040" cy="453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313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91440" y="342720"/>
            <a:ext cx="6582960" cy="66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Symbol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Resumo da opera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5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72720" y="1193400"/>
            <a:ext cx="8995680" cy="3382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0" y="2471760"/>
            <a:ext cx="9142560" cy="441720"/>
          </a:xfrm>
          <a:prstGeom prst="rect">
            <a:avLst/>
          </a:prstGeom>
          <a:solidFill>
            <a:srgbClr val="faa61a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Vamos aos exercícios!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17" name="Picture 2" descr=""/>
          <p:cNvPicPr/>
          <p:nvPr/>
        </p:nvPicPr>
        <p:blipFill>
          <a:blip r:embed="rId1"/>
          <a:stretch/>
        </p:blipFill>
        <p:spPr>
          <a:xfrm>
            <a:off x="37440" y="5148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318" name="CustomShape 2"/>
          <p:cNvSpPr/>
          <p:nvPr/>
        </p:nvSpPr>
        <p:spPr>
          <a:xfrm>
            <a:off x="37098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319" name="Picture 2" descr=""/>
          <p:cNvPicPr/>
          <p:nvPr/>
        </p:nvPicPr>
        <p:blipFill>
          <a:blip r:embed="rId2"/>
          <a:stretch/>
        </p:blipFill>
        <p:spPr>
          <a:xfrm>
            <a:off x="827640" y="3371760"/>
            <a:ext cx="1742040" cy="1349640"/>
          </a:xfrm>
          <a:prstGeom prst="rect">
            <a:avLst/>
          </a:prstGeom>
          <a:ln>
            <a:noFill/>
          </a:ln>
        </p:spPr>
      </p:pic>
      <p:pic>
        <p:nvPicPr>
          <p:cNvPr id="320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3895200" y="3192480"/>
            <a:ext cx="1669320" cy="1927440"/>
          </a:xfrm>
          <a:prstGeom prst="rect">
            <a:avLst/>
          </a:prstGeom>
          <a:ln>
            <a:noFill/>
          </a:ln>
        </p:spPr>
      </p:pic>
      <p:pic>
        <p:nvPicPr>
          <p:cNvPr id="321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5561280" y="3184560"/>
            <a:ext cx="1645200" cy="190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4523760" y="3245040"/>
            <a:ext cx="2026440" cy="1945440"/>
          </a:xfrm>
          <a:prstGeom prst="rect">
            <a:avLst/>
          </a:prstGeom>
          <a:ln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3132000" y="805320"/>
            <a:ext cx="5542920" cy="246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Tidyverse resolve sua vida!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tidyr</a:t>
            </a: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dplyr</a:t>
            </a: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tibble</a:t>
            </a: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ggplot2</a:t>
            </a: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ggmap</a:t>
            </a:r>
            <a:endParaRPr b="0" lang="en-US" sz="20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…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168" name="Picture 2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827640" y="1283760"/>
            <a:ext cx="1742040" cy="134964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6261120" y="3427920"/>
            <a:ext cx="1370880" cy="158904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6931440" y="2330640"/>
            <a:ext cx="1340640" cy="155376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5">
            <a:alphaModFix amt="50000"/>
          </a:blip>
          <a:stretch/>
        </p:blipFill>
        <p:spPr>
          <a:xfrm>
            <a:off x="906840" y="3192480"/>
            <a:ext cx="1669320" cy="192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323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14760" y="622440"/>
            <a:ext cx="64767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Introdução ao dplyr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25" name="Picture 2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828000" y="1554480"/>
            <a:ext cx="1393200" cy="1079280"/>
          </a:xfrm>
          <a:prstGeom prst="rect">
            <a:avLst/>
          </a:prstGeom>
          <a:ln>
            <a:noFill/>
          </a:ln>
        </p:spPr>
      </p:pic>
      <p:sp>
        <p:nvSpPr>
          <p:cNvPr id="326" name="CustomShape 3"/>
          <p:cNvSpPr/>
          <p:nvPr/>
        </p:nvSpPr>
        <p:spPr>
          <a:xfrm>
            <a:off x="3106080" y="1341000"/>
            <a:ext cx="5671440" cy="21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 pacote</a:t>
            </a: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dplyr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é o pacote mais útil para realizar manipulação e transformação de base de dados, aliando simplicidade e eficiência de uma forma elegante.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27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878400" y="3017520"/>
            <a:ext cx="1340640" cy="155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329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14760" y="622440"/>
            <a:ext cx="64767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Introdução ao dplyr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31" name="Picture 2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828000" y="1554480"/>
            <a:ext cx="1393200" cy="1079280"/>
          </a:xfrm>
          <a:prstGeom prst="rect">
            <a:avLst/>
          </a:prstGeom>
          <a:ln>
            <a:noFill/>
          </a:ln>
        </p:spPr>
      </p:pic>
      <p:pic>
        <p:nvPicPr>
          <p:cNvPr id="332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878400" y="3017520"/>
            <a:ext cx="1340640" cy="1553760"/>
          </a:xfrm>
          <a:prstGeom prst="rect">
            <a:avLst/>
          </a:prstGeom>
          <a:ln>
            <a:noFill/>
          </a:ln>
        </p:spPr>
      </p:pic>
      <p:sp>
        <p:nvSpPr>
          <p:cNvPr id="333" name="CustomShape 3"/>
          <p:cNvSpPr/>
          <p:nvPr/>
        </p:nvSpPr>
        <p:spPr>
          <a:xfrm>
            <a:off x="3106080" y="1305360"/>
            <a:ext cx="567144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Principais funções:</a:t>
            </a: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Symbol"/>
              <a:buChar char=""/>
            </a:pPr>
            <a:r>
              <a:rPr b="1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filter() 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filtra linhas</a:t>
            </a: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Symbol"/>
              <a:buChar char=""/>
            </a:pPr>
            <a:r>
              <a:rPr b="1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select() 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- seleciona colunas</a:t>
            </a: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Symbol"/>
              <a:buChar char=""/>
            </a:pPr>
            <a:r>
              <a:rPr b="1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mutate()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- cria/modifica colunas</a:t>
            </a: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Symbol"/>
              <a:buChar char=""/>
            </a:pPr>
            <a:r>
              <a:rPr b="1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arrange()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- ordena a base</a:t>
            </a: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Symbol"/>
              <a:buChar char=""/>
            </a:pPr>
            <a:r>
              <a:rPr b="1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summarise()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- sumariza a base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335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14760" y="442440"/>
            <a:ext cx="64767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Introdução ao dplyr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37" name="Picture 2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288000" y="1338480"/>
            <a:ext cx="1393200" cy="1079280"/>
          </a:xfrm>
          <a:prstGeom prst="rect">
            <a:avLst/>
          </a:prstGeom>
          <a:ln>
            <a:noFill/>
          </a:ln>
        </p:spPr>
      </p:pic>
      <p:pic>
        <p:nvPicPr>
          <p:cNvPr id="338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374400" y="2765520"/>
            <a:ext cx="1340640" cy="1553760"/>
          </a:xfrm>
          <a:prstGeom prst="rect">
            <a:avLst/>
          </a:prstGeom>
          <a:ln>
            <a:noFill/>
          </a:ln>
        </p:spPr>
      </p:pic>
      <p:sp>
        <p:nvSpPr>
          <p:cNvPr id="339" name="CustomShape 3"/>
          <p:cNvSpPr/>
          <p:nvPr/>
        </p:nvSpPr>
        <p:spPr>
          <a:xfrm>
            <a:off x="1920240" y="1017360"/>
            <a:ext cx="6948720" cy="47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Vantagens em relação em detrimento das funções do R base:</a:t>
            </a: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Manipular dados se torna muito mais simples;</a:t>
            </a: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 código fica mais intuitivo de ser escrito e simples de ser lido</a:t>
            </a: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Código mais eficiente (linguagem C e C++)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341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14760" y="442440"/>
            <a:ext cx="64767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Função select()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3" name="CustomShape 3"/>
          <p:cNvSpPr/>
          <p:nvPr/>
        </p:nvSpPr>
        <p:spPr>
          <a:xfrm>
            <a:off x="457200" y="1017360"/>
            <a:ext cx="8411760" cy="47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função </a:t>
            </a:r>
            <a:r>
              <a:rPr b="1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select()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seleciona colunas (variáveis). É possível utilizar nomes, índices ou intervalos de variáveis. 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344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2052000" y="1813320"/>
            <a:ext cx="4622400" cy="3847320"/>
          </a:xfrm>
          <a:prstGeom prst="rect">
            <a:avLst/>
          </a:prstGeom>
          <a:ln>
            <a:noFill/>
          </a:ln>
        </p:spPr>
      </p:pic>
      <p:sp>
        <p:nvSpPr>
          <p:cNvPr id="345" name="CustomShape 4"/>
          <p:cNvSpPr/>
          <p:nvPr/>
        </p:nvSpPr>
        <p:spPr>
          <a:xfrm>
            <a:off x="2316960" y="1939680"/>
            <a:ext cx="4246560" cy="48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select(data, ...)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347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14760" y="442440"/>
            <a:ext cx="64767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Função select()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9" name="CustomShape 3"/>
          <p:cNvSpPr/>
          <p:nvPr/>
        </p:nvSpPr>
        <p:spPr>
          <a:xfrm>
            <a:off x="457200" y="1017360"/>
            <a:ext cx="8411760" cy="47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Como seria o código para selecionar as colunas abaixo?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350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2052000" y="1813320"/>
            <a:ext cx="4622400" cy="3847320"/>
          </a:xfrm>
          <a:prstGeom prst="rect">
            <a:avLst/>
          </a:prstGeom>
          <a:ln>
            <a:noFill/>
          </a:ln>
        </p:spPr>
      </p:pic>
      <p:sp>
        <p:nvSpPr>
          <p:cNvPr id="351" name="CustomShape 4"/>
          <p:cNvSpPr/>
          <p:nvPr/>
        </p:nvSpPr>
        <p:spPr>
          <a:xfrm>
            <a:off x="2316960" y="1939680"/>
            <a:ext cx="4246560" cy="48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select(data, ...)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353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14760" y="442440"/>
            <a:ext cx="64767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Função select()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5" name="CustomShape 3"/>
          <p:cNvSpPr/>
          <p:nvPr/>
        </p:nvSpPr>
        <p:spPr>
          <a:xfrm>
            <a:off x="457200" y="1017360"/>
            <a:ext cx="8411760" cy="47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Como seria o código para selecionar as colunas abaixo?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356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2052000" y="1813320"/>
            <a:ext cx="4622400" cy="3847320"/>
          </a:xfrm>
          <a:prstGeom prst="rect">
            <a:avLst/>
          </a:prstGeom>
          <a:ln>
            <a:noFill/>
          </a:ln>
        </p:spPr>
      </p:pic>
      <p:pic>
        <p:nvPicPr>
          <p:cNvPr id="357" name="Google Shape;854;p79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6858000" y="1964160"/>
            <a:ext cx="2193840" cy="1832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359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14760" y="442440"/>
            <a:ext cx="64767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Função select()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1" name="CustomShape 3"/>
          <p:cNvSpPr/>
          <p:nvPr/>
        </p:nvSpPr>
        <p:spPr>
          <a:xfrm>
            <a:off x="457200" y="1017360"/>
            <a:ext cx="8411760" cy="47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Noto Sans CJK SC Regular"/>
              </a:rPr>
              <a:t>Existem algumas funções auxiliares (“helper functions”) da função select() que são muito úteis:</a:t>
            </a: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Symbol"/>
              <a:buChar char=""/>
            </a:pPr>
            <a:r>
              <a:rPr b="1" lang="en-US" sz="2200" spc="-1" strike="noStrike">
                <a:solidFill>
                  <a:srgbClr val="000000"/>
                </a:solidFill>
                <a:latin typeface="Times New Roman"/>
                <a:ea typeface="Noto Sans CJK SC Regular"/>
              </a:rPr>
              <a:t>starts_with(x) = 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Noto Sans CJK SC Regular"/>
              </a:rPr>
              <a:t>seleciona as colunas que iniciam com...</a:t>
            </a: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Symbol"/>
              <a:buChar char=""/>
            </a:pPr>
            <a:r>
              <a:rPr b="1" lang="en-US" sz="2200" spc="-1" strike="noStrike">
                <a:solidFill>
                  <a:srgbClr val="000000"/>
                </a:solidFill>
                <a:latin typeface="Times New Roman"/>
                <a:ea typeface="Noto Sans CJK SC Regular"/>
              </a:rPr>
              <a:t>ends_with (x)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Noto Sans CJK SC Regular"/>
              </a:rPr>
              <a:t> </a:t>
            </a:r>
            <a:r>
              <a:rPr b="1" lang="en-US" sz="2200" spc="-1" strike="noStrike">
                <a:solidFill>
                  <a:srgbClr val="000000"/>
                </a:solidFill>
                <a:latin typeface="Times New Roman"/>
                <a:ea typeface="Noto Sans CJK SC Regular"/>
              </a:rPr>
              <a:t>= 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Noto Sans CJK SC Regular"/>
              </a:rPr>
              <a:t>seleciona as colunas que terminam com...</a:t>
            </a: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Symbol"/>
              <a:buChar char=""/>
            </a:pPr>
            <a:r>
              <a:rPr b="1" lang="en-US" sz="2200" spc="-1" strike="noStrike">
                <a:solidFill>
                  <a:srgbClr val="000000"/>
                </a:solidFill>
                <a:latin typeface="Times New Roman"/>
                <a:ea typeface="Noto Sans CJK SC Regular"/>
              </a:rPr>
              <a:t>contains(x)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Noto Sans CJK SC Regular"/>
              </a:rPr>
              <a:t> </a:t>
            </a:r>
            <a:r>
              <a:rPr b="1" lang="en-US" sz="2200" spc="-1" strike="noStrike">
                <a:solidFill>
                  <a:srgbClr val="000000"/>
                </a:solidFill>
                <a:latin typeface="Times New Roman"/>
                <a:ea typeface="Noto Sans CJK SC Regular"/>
              </a:rPr>
              <a:t>= 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Noto Sans CJK SC Regular"/>
              </a:rPr>
              <a:t>seleciona as colunas que contém...</a:t>
            </a: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Symbol"/>
              <a:buChar char=""/>
            </a:pPr>
            <a:r>
              <a:rPr b="1" lang="en-US" sz="2200" spc="-1" strike="noStrike">
                <a:solidFill>
                  <a:srgbClr val="000000"/>
                </a:solidFill>
                <a:latin typeface="Times New Roman"/>
                <a:ea typeface="Noto Sans CJK SC Regular"/>
              </a:rPr>
              <a:t>matches(x)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Noto Sans CJK SC Regular"/>
              </a:rPr>
              <a:t> </a:t>
            </a:r>
            <a:r>
              <a:rPr b="1" lang="en-US" sz="2200" spc="-1" strike="noStrike">
                <a:solidFill>
                  <a:srgbClr val="000000"/>
                </a:solidFill>
                <a:latin typeface="Times New Roman"/>
                <a:ea typeface="Noto Sans CJK SC Regular"/>
              </a:rPr>
              <a:t>= 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Noto Sans CJK SC Regular"/>
              </a:rPr>
              <a:t>seleciona as colunas que combinam com...</a:t>
            </a: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Symbol"/>
              <a:buChar char=""/>
            </a:pPr>
            <a:r>
              <a:rPr b="1" lang="en-US" sz="2200" spc="-1" strike="noStrike">
                <a:solidFill>
                  <a:srgbClr val="000000"/>
                </a:solidFill>
                <a:latin typeface="Times New Roman"/>
                <a:ea typeface="Noto Sans CJK SC Regular"/>
              </a:rPr>
              <a:t>one_of(x)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Noto Sans CJK SC Regular"/>
              </a:rPr>
              <a:t> </a:t>
            </a:r>
            <a:r>
              <a:rPr b="1" lang="en-US" sz="2200" spc="-1" strike="noStrike">
                <a:solidFill>
                  <a:srgbClr val="000000"/>
                </a:solidFill>
                <a:latin typeface="Times New Roman"/>
                <a:ea typeface="Noto Sans CJK SC Regular"/>
              </a:rPr>
              <a:t>= 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Noto Sans CJK SC Regular"/>
              </a:rPr>
              <a:t>seleciona as colunas que de um grupo de nomes...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363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64" name="CustomShape 2"/>
          <p:cNvSpPr/>
          <p:nvPr/>
        </p:nvSpPr>
        <p:spPr>
          <a:xfrm>
            <a:off x="14760" y="442440"/>
            <a:ext cx="64767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Exemplo: select(data, starts_with() 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99360" y="884160"/>
            <a:ext cx="5752080" cy="2132640"/>
          </a:xfrm>
          <a:prstGeom prst="rect">
            <a:avLst/>
          </a:prstGeom>
          <a:ln>
            <a:noFill/>
          </a:ln>
        </p:spPr>
      </p:pic>
      <p:pic>
        <p:nvPicPr>
          <p:cNvPr id="366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5979600" y="3379680"/>
            <a:ext cx="2437200" cy="2142000"/>
          </a:xfrm>
          <a:prstGeom prst="rect">
            <a:avLst/>
          </a:prstGeom>
          <a:ln>
            <a:noFill/>
          </a:ln>
        </p:spPr>
      </p:pic>
      <p:pic>
        <p:nvPicPr>
          <p:cNvPr id="367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307440" y="3657600"/>
            <a:ext cx="5331600" cy="591480"/>
          </a:xfrm>
          <a:prstGeom prst="rect">
            <a:avLst/>
          </a:prstGeom>
          <a:ln>
            <a:noFill/>
          </a:ln>
        </p:spPr>
      </p:pic>
      <p:sp>
        <p:nvSpPr>
          <p:cNvPr id="368" name="Line 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370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14760" y="442440"/>
            <a:ext cx="64767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Função filter()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457200" y="1017360"/>
            <a:ext cx="8411760" cy="47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função </a:t>
            </a:r>
            <a:r>
              <a:rPr b="1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filter()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filtra </a:t>
            </a:r>
            <a:r>
              <a:rPr b="0" lang="en-US" sz="2200" spc="-1" strike="noStrike" u="sng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linhas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. Neste caso, utiliza-se muitas </a:t>
            </a:r>
            <a:r>
              <a:rPr b="0" lang="en-US" sz="2200" spc="-1" strike="noStrike" u="sng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condições lógicos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.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373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909000" y="3045960"/>
            <a:ext cx="7319880" cy="1891080"/>
          </a:xfrm>
          <a:prstGeom prst="rect">
            <a:avLst/>
          </a:prstGeom>
          <a:ln>
            <a:noFill/>
          </a:ln>
        </p:spPr>
      </p:pic>
      <p:pic>
        <p:nvPicPr>
          <p:cNvPr id="374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529560" y="1901160"/>
            <a:ext cx="8322120" cy="104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376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14760" y="442440"/>
            <a:ext cx="64767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Função filter()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457200" y="1017360"/>
            <a:ext cx="8411760" cy="47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função </a:t>
            </a:r>
            <a:r>
              <a:rPr b="1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filter()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filtra </a:t>
            </a:r>
            <a:r>
              <a:rPr b="0" lang="en-US" sz="2200" spc="-1" strike="noStrike" u="sng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linhas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. Neste caso, utiliza-se muitas </a:t>
            </a:r>
            <a:r>
              <a:rPr b="0" lang="en-US" sz="2200" spc="-1" strike="noStrike" u="sng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condições lógicos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.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379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529200" y="1900800"/>
            <a:ext cx="8322120" cy="1043640"/>
          </a:xfrm>
          <a:prstGeom prst="rect">
            <a:avLst/>
          </a:prstGeom>
          <a:ln>
            <a:noFill/>
          </a:ln>
        </p:spPr>
      </p:pic>
      <p:sp>
        <p:nvSpPr>
          <p:cNvPr id="380" name="Line 4"/>
          <p:cNvSpPr/>
          <p:nvPr/>
        </p:nvSpPr>
        <p:spPr>
          <a:xfrm flipV="1">
            <a:off x="2743200" y="2543760"/>
            <a:ext cx="0" cy="640080"/>
          </a:xfrm>
          <a:prstGeom prst="line">
            <a:avLst/>
          </a:prstGeom>
          <a:ln w="3672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Line 5"/>
          <p:cNvSpPr/>
          <p:nvPr/>
        </p:nvSpPr>
        <p:spPr>
          <a:xfrm flipV="1">
            <a:off x="6220800" y="2596320"/>
            <a:ext cx="0" cy="640080"/>
          </a:xfrm>
          <a:prstGeom prst="line">
            <a:avLst/>
          </a:prstGeom>
          <a:ln w="3672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6"/>
          <p:cNvSpPr/>
          <p:nvPr/>
        </p:nvSpPr>
        <p:spPr>
          <a:xfrm>
            <a:off x="1743120" y="3291840"/>
            <a:ext cx="2010960" cy="133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Base de dados que você quer filtrar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83" name="CustomShape 7"/>
          <p:cNvSpPr/>
          <p:nvPr/>
        </p:nvSpPr>
        <p:spPr>
          <a:xfrm>
            <a:off x="5264640" y="3291840"/>
            <a:ext cx="2010960" cy="165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Condições lógicas especificando que linhas você quer ter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84" name="CustomShape 8"/>
          <p:cNvSpPr/>
          <p:nvPr/>
        </p:nvSpPr>
        <p:spPr>
          <a:xfrm>
            <a:off x="3474720" y="4918320"/>
            <a:ext cx="561600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(&gt;, &lt;, ==, !=)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85" name="CustomShape 9"/>
          <p:cNvSpPr/>
          <p:nvPr/>
        </p:nvSpPr>
        <p:spPr>
          <a:xfrm>
            <a:off x="3455280" y="5212080"/>
            <a:ext cx="561600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(&amp;, |)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14760" y="622440"/>
            <a:ext cx="64767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Filosofia do Hadley para análise de dados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1097280" y="1005840"/>
            <a:ext cx="6710760" cy="2347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387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88" name="CustomShape 2"/>
          <p:cNvSpPr/>
          <p:nvPr/>
        </p:nvSpPr>
        <p:spPr>
          <a:xfrm>
            <a:off x="14760" y="442440"/>
            <a:ext cx="64767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Exemplo função filter()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457200" y="1017360"/>
            <a:ext cx="8411760" cy="47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Quais </a:t>
            </a:r>
            <a:r>
              <a:rPr b="0" lang="en-US" sz="2200" spc="-1" strike="noStrike" u="sng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condições lógicos foram utilizadas para subselecionar essa tabela?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390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849600" y="2468880"/>
            <a:ext cx="7470720" cy="3241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392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14760" y="442440"/>
            <a:ext cx="64767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Exemplo função filter()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457200" y="1017360"/>
            <a:ext cx="8411760" cy="47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Quais </a:t>
            </a:r>
            <a:r>
              <a:rPr b="0" lang="en-US" sz="2200" spc="-1" strike="noStrike" u="sng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condições lógicos foram utilizadas para subselecionar essa tabela?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395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849600" y="2468880"/>
            <a:ext cx="7470720" cy="3241800"/>
          </a:xfrm>
          <a:prstGeom prst="rect">
            <a:avLst/>
          </a:prstGeom>
          <a:ln>
            <a:noFill/>
          </a:ln>
        </p:spPr>
      </p:pic>
      <p:pic>
        <p:nvPicPr>
          <p:cNvPr id="396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808560" y="1554480"/>
            <a:ext cx="8068320" cy="730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398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14760" y="442440"/>
            <a:ext cx="64767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Função mutate()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457200" y="1017360"/>
            <a:ext cx="8411760" cy="47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função </a:t>
            </a:r>
            <a:r>
              <a:rPr b="1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mutate()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cria ou modifica colunas. Novas variáveis devem ter o mesmo número de linhas da base original.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01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421920" y="2418480"/>
            <a:ext cx="8416440" cy="3291120"/>
          </a:xfrm>
          <a:prstGeom prst="rect">
            <a:avLst/>
          </a:prstGeom>
          <a:ln>
            <a:noFill/>
          </a:ln>
        </p:spPr>
      </p:pic>
      <p:sp>
        <p:nvSpPr>
          <p:cNvPr id="402" name="CustomShape 4"/>
          <p:cNvSpPr/>
          <p:nvPr/>
        </p:nvSpPr>
        <p:spPr>
          <a:xfrm>
            <a:off x="3137040" y="2502360"/>
            <a:ext cx="2833920" cy="514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mutate(data, ...)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404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05" name="CustomShape 2"/>
          <p:cNvSpPr/>
          <p:nvPr/>
        </p:nvSpPr>
        <p:spPr>
          <a:xfrm>
            <a:off x="14760" y="442440"/>
            <a:ext cx="64767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Exemplo função mutate()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457200" y="1017360"/>
            <a:ext cx="8411760" cy="47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Como seria o código para criar essa nova coluna?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07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421920" y="2418480"/>
            <a:ext cx="8416440" cy="3291120"/>
          </a:xfrm>
          <a:prstGeom prst="rect">
            <a:avLst/>
          </a:prstGeom>
          <a:ln>
            <a:noFill/>
          </a:ln>
        </p:spPr>
      </p:pic>
      <p:sp>
        <p:nvSpPr>
          <p:cNvPr id="408" name="CustomShape 4"/>
          <p:cNvSpPr/>
          <p:nvPr/>
        </p:nvSpPr>
        <p:spPr>
          <a:xfrm>
            <a:off x="3137040" y="2502360"/>
            <a:ext cx="2833920" cy="514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mutate(data, ...)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410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11" name="CustomShape 2"/>
          <p:cNvSpPr/>
          <p:nvPr/>
        </p:nvSpPr>
        <p:spPr>
          <a:xfrm>
            <a:off x="14760" y="442440"/>
            <a:ext cx="64767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Exemplo função mutate()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2" name="CustomShape 3"/>
          <p:cNvSpPr/>
          <p:nvPr/>
        </p:nvSpPr>
        <p:spPr>
          <a:xfrm>
            <a:off x="457200" y="1017360"/>
            <a:ext cx="8411760" cy="47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Como seria o código para criar essa nova coluna?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13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421920" y="2418480"/>
            <a:ext cx="8416440" cy="3291120"/>
          </a:xfrm>
          <a:prstGeom prst="rect">
            <a:avLst/>
          </a:prstGeom>
          <a:ln>
            <a:noFill/>
          </a:ln>
        </p:spPr>
      </p:pic>
      <p:sp>
        <p:nvSpPr>
          <p:cNvPr id="414" name="CustomShape 4"/>
          <p:cNvSpPr/>
          <p:nvPr/>
        </p:nvSpPr>
        <p:spPr>
          <a:xfrm>
            <a:off x="3137040" y="2502360"/>
            <a:ext cx="2833920" cy="514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mutate(data, ...)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15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1756080" y="2562120"/>
            <a:ext cx="5704560" cy="58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417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14760" y="442440"/>
            <a:ext cx="64767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Exemplo função mutate()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9" name="CustomShape 3"/>
          <p:cNvSpPr/>
          <p:nvPr/>
        </p:nvSpPr>
        <p:spPr>
          <a:xfrm>
            <a:off x="457200" y="1017360"/>
            <a:ext cx="8411760" cy="47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Também se pode criar mais de uma coluna nova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20" name="CustomShape 4"/>
          <p:cNvSpPr/>
          <p:nvPr/>
        </p:nvSpPr>
        <p:spPr>
          <a:xfrm>
            <a:off x="3137040" y="2502360"/>
            <a:ext cx="2833920" cy="514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mutate(data, ...)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21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36720" y="2007720"/>
            <a:ext cx="9142920" cy="3210480"/>
          </a:xfrm>
          <a:prstGeom prst="rect">
            <a:avLst/>
          </a:prstGeom>
          <a:ln>
            <a:noFill/>
          </a:ln>
        </p:spPr>
      </p:pic>
      <p:pic>
        <p:nvPicPr>
          <p:cNvPr id="422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775800" y="2007720"/>
            <a:ext cx="7818840" cy="618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424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14760" y="442440"/>
            <a:ext cx="64767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Exemplo função mutate()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457200" y="1017360"/>
            <a:ext cx="8411760" cy="47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Quais </a:t>
            </a:r>
            <a:r>
              <a:rPr b="0" lang="en-US" sz="2200" spc="-1" strike="noStrike" u="sng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condições lógicos foram utilizadas para subselecionar essa tabela?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27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849600" y="2468880"/>
            <a:ext cx="7470720" cy="3241800"/>
          </a:xfrm>
          <a:prstGeom prst="rect">
            <a:avLst/>
          </a:prstGeom>
          <a:ln>
            <a:noFill/>
          </a:ln>
        </p:spPr>
      </p:pic>
      <p:pic>
        <p:nvPicPr>
          <p:cNvPr id="428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808560" y="1554480"/>
            <a:ext cx="8068320" cy="730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430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31" name="CustomShape 2"/>
          <p:cNvSpPr/>
          <p:nvPr/>
        </p:nvSpPr>
        <p:spPr>
          <a:xfrm>
            <a:off x="14760" y="442440"/>
            <a:ext cx="64767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Função arrange()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2" name="CustomShape 3"/>
          <p:cNvSpPr/>
          <p:nvPr/>
        </p:nvSpPr>
        <p:spPr>
          <a:xfrm>
            <a:off x="457200" y="1017360"/>
            <a:ext cx="8411760" cy="47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função</a:t>
            </a:r>
            <a:r>
              <a:rPr b="1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arrange()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ordena a base. O argumento </a:t>
            </a:r>
            <a:r>
              <a:rPr b="0" i="1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desc=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pode ser utilizado para gerar uma ordem decrescente.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33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2915280" y="1809360"/>
            <a:ext cx="3504240" cy="618120"/>
          </a:xfrm>
          <a:prstGeom prst="rect">
            <a:avLst/>
          </a:prstGeom>
          <a:ln>
            <a:noFill/>
          </a:ln>
        </p:spPr>
      </p:pic>
      <p:pic>
        <p:nvPicPr>
          <p:cNvPr id="434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4896000" y="3083760"/>
            <a:ext cx="4029840" cy="2468160"/>
          </a:xfrm>
          <a:prstGeom prst="rect">
            <a:avLst/>
          </a:prstGeom>
          <a:ln>
            <a:noFill/>
          </a:ln>
        </p:spPr>
      </p:pic>
      <p:pic>
        <p:nvPicPr>
          <p:cNvPr id="435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313200" y="2656800"/>
            <a:ext cx="3931200" cy="2408400"/>
          </a:xfrm>
          <a:prstGeom prst="rect">
            <a:avLst/>
          </a:prstGeom>
          <a:ln>
            <a:noFill/>
          </a:ln>
        </p:spPr>
      </p:pic>
      <p:sp>
        <p:nvSpPr>
          <p:cNvPr id="436" name="Line 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438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39" name="CustomShape 2"/>
          <p:cNvSpPr/>
          <p:nvPr/>
        </p:nvSpPr>
        <p:spPr>
          <a:xfrm>
            <a:off x="14760" y="442440"/>
            <a:ext cx="64767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Função arrange()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0" name="CustomShape 3"/>
          <p:cNvSpPr/>
          <p:nvPr/>
        </p:nvSpPr>
        <p:spPr>
          <a:xfrm>
            <a:off x="457200" y="1017360"/>
            <a:ext cx="8411760" cy="47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função</a:t>
            </a:r>
            <a:r>
              <a:rPr b="1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arrange()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ordena a base. O argumento </a:t>
            </a:r>
            <a:r>
              <a:rPr b="0" i="1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desc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pode ser utilizado para gerar uma ordem decrescente.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41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313200" y="2656800"/>
            <a:ext cx="3931200" cy="2408400"/>
          </a:xfrm>
          <a:prstGeom prst="rect">
            <a:avLst/>
          </a:prstGeom>
          <a:ln>
            <a:noFill/>
          </a:ln>
        </p:spPr>
      </p:pic>
      <p:sp>
        <p:nvSpPr>
          <p:cNvPr id="442" name="Line 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43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2366280" y="1956240"/>
            <a:ext cx="4399560" cy="513360"/>
          </a:xfrm>
          <a:prstGeom prst="rect">
            <a:avLst/>
          </a:prstGeom>
          <a:ln>
            <a:noFill/>
          </a:ln>
        </p:spPr>
      </p:pic>
      <p:pic>
        <p:nvPicPr>
          <p:cNvPr id="444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4847040" y="3072960"/>
            <a:ext cx="4132800" cy="247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446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47" name="CustomShape 2"/>
          <p:cNvSpPr/>
          <p:nvPr/>
        </p:nvSpPr>
        <p:spPr>
          <a:xfrm>
            <a:off x="14760" y="442440"/>
            <a:ext cx="64767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Função arrange()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8" name="CustomShape 3"/>
          <p:cNvSpPr/>
          <p:nvPr/>
        </p:nvSpPr>
        <p:spPr>
          <a:xfrm>
            <a:off x="457200" y="1017360"/>
            <a:ext cx="8411760" cy="47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Também se pode ordenar a partir de mais de uma coluna (variável):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49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313200" y="2656800"/>
            <a:ext cx="3931200" cy="2408400"/>
          </a:xfrm>
          <a:prstGeom prst="rect">
            <a:avLst/>
          </a:prstGeom>
          <a:ln>
            <a:noFill/>
          </a:ln>
        </p:spPr>
      </p:pic>
      <p:sp>
        <p:nvSpPr>
          <p:cNvPr id="450" name="Line 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836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51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2437200" y="1976040"/>
            <a:ext cx="4342320" cy="465480"/>
          </a:xfrm>
          <a:prstGeom prst="rect">
            <a:avLst/>
          </a:prstGeom>
          <a:ln>
            <a:noFill/>
          </a:ln>
        </p:spPr>
      </p:pic>
      <p:pic>
        <p:nvPicPr>
          <p:cNvPr id="452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4844880" y="3108960"/>
            <a:ext cx="4118400" cy="249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14760" y="622440"/>
            <a:ext cx="64767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Filosofia do Hadley para análise de dados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182880" y="1070280"/>
            <a:ext cx="5302800" cy="185508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2498760" y="3055320"/>
            <a:ext cx="4718520" cy="2550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454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55" name="CustomShape 2"/>
          <p:cNvSpPr/>
          <p:nvPr/>
        </p:nvSpPr>
        <p:spPr>
          <a:xfrm>
            <a:off x="14760" y="442440"/>
            <a:ext cx="64767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Função summarize()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56" name="CustomShape 3"/>
          <p:cNvSpPr/>
          <p:nvPr/>
        </p:nvSpPr>
        <p:spPr>
          <a:xfrm>
            <a:off x="457200" y="1017360"/>
            <a:ext cx="8411760" cy="47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função </a:t>
            </a:r>
            <a:r>
              <a:rPr b="1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summarize()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sumariza a base. Ela aplica uma função às variáveis, retornando um vetor. Geralmente é utilizada em conjunto com group_by().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57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1296720" y="2225880"/>
            <a:ext cx="6582960" cy="348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459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60" name="CustomShape 2"/>
          <p:cNvSpPr/>
          <p:nvPr/>
        </p:nvSpPr>
        <p:spPr>
          <a:xfrm>
            <a:off x="14760" y="442440"/>
            <a:ext cx="64767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Função summarize()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61" name="CustomShape 3"/>
          <p:cNvSpPr/>
          <p:nvPr/>
        </p:nvSpPr>
        <p:spPr>
          <a:xfrm>
            <a:off x="457200" y="1017360"/>
            <a:ext cx="8411760" cy="47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Como funciona?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62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36720" y="1465920"/>
            <a:ext cx="9142920" cy="477720"/>
          </a:xfrm>
          <a:prstGeom prst="rect">
            <a:avLst/>
          </a:prstGeom>
          <a:ln>
            <a:noFill/>
          </a:ln>
        </p:spPr>
      </p:pic>
      <p:pic>
        <p:nvPicPr>
          <p:cNvPr id="463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457200" y="2377440"/>
            <a:ext cx="3808800" cy="2713680"/>
          </a:xfrm>
          <a:prstGeom prst="rect">
            <a:avLst/>
          </a:prstGeom>
          <a:ln>
            <a:noFill/>
          </a:ln>
        </p:spPr>
      </p:pic>
      <p:pic>
        <p:nvPicPr>
          <p:cNvPr id="464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5268960" y="3200400"/>
            <a:ext cx="3600000" cy="995760"/>
          </a:xfrm>
          <a:prstGeom prst="rect">
            <a:avLst/>
          </a:prstGeom>
          <a:ln>
            <a:noFill/>
          </a:ln>
        </p:spPr>
      </p:pic>
      <p:sp>
        <p:nvSpPr>
          <p:cNvPr id="465" name="Line 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3672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467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68" name="CustomShape 2"/>
          <p:cNvSpPr/>
          <p:nvPr/>
        </p:nvSpPr>
        <p:spPr>
          <a:xfrm>
            <a:off x="14760" y="442440"/>
            <a:ext cx="64767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Função summarize()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69" name="CustomShape 3"/>
          <p:cNvSpPr/>
          <p:nvPr/>
        </p:nvSpPr>
        <p:spPr>
          <a:xfrm>
            <a:off x="457200" y="1017360"/>
            <a:ext cx="8411760" cy="47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Pode operar com função do R-base: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70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36720" y="1465920"/>
            <a:ext cx="9142920" cy="477720"/>
          </a:xfrm>
          <a:prstGeom prst="rect">
            <a:avLst/>
          </a:prstGeom>
          <a:ln>
            <a:noFill/>
          </a:ln>
        </p:spPr>
      </p:pic>
      <p:pic>
        <p:nvPicPr>
          <p:cNvPr id="471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731520" y="2103120"/>
            <a:ext cx="7342920" cy="3199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473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74" name="CustomShape 2"/>
          <p:cNvSpPr/>
          <p:nvPr/>
        </p:nvSpPr>
        <p:spPr>
          <a:xfrm>
            <a:off x="14760" y="442440"/>
            <a:ext cx="64767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Função summarize()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75" name="CustomShape 3"/>
          <p:cNvSpPr/>
          <p:nvPr/>
        </p:nvSpPr>
        <p:spPr>
          <a:xfrm>
            <a:off x="457200" y="1017360"/>
            <a:ext cx="8411760" cy="47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Mas também com funções do próprio dplyr: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76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36720" y="1465920"/>
            <a:ext cx="9142920" cy="477720"/>
          </a:xfrm>
          <a:prstGeom prst="rect">
            <a:avLst/>
          </a:prstGeom>
          <a:ln>
            <a:noFill/>
          </a:ln>
        </p:spPr>
      </p:pic>
      <p:pic>
        <p:nvPicPr>
          <p:cNvPr id="477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144720" y="2121480"/>
            <a:ext cx="8832240" cy="338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479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80" name="CustomShape 2"/>
          <p:cNvSpPr/>
          <p:nvPr/>
        </p:nvSpPr>
        <p:spPr>
          <a:xfrm>
            <a:off x="14760" y="442440"/>
            <a:ext cx="64767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Função group_by()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81" name="CustomShape 3"/>
          <p:cNvSpPr/>
          <p:nvPr/>
        </p:nvSpPr>
        <p:spPr>
          <a:xfrm>
            <a:off x="457200" y="1017360"/>
            <a:ext cx="8411760" cy="47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função </a:t>
            </a:r>
            <a:r>
              <a:rPr b="1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group_by()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agrupa um conjunto de linhas selecionadas em um conjunto de linhas de resumo de acordo com os valores de uma ou mais colunas ou expressões.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82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612720" y="2619720"/>
            <a:ext cx="7826400" cy="3080880"/>
          </a:xfrm>
          <a:prstGeom prst="rect">
            <a:avLst/>
          </a:prstGeom>
          <a:ln>
            <a:noFill/>
          </a:ln>
        </p:spPr>
      </p:pic>
      <p:pic>
        <p:nvPicPr>
          <p:cNvPr id="483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2574000" y="2158560"/>
            <a:ext cx="4008960" cy="522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485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86" name="CustomShape 2"/>
          <p:cNvSpPr/>
          <p:nvPr/>
        </p:nvSpPr>
        <p:spPr>
          <a:xfrm>
            <a:off x="14760" y="442440"/>
            <a:ext cx="64767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Função group_by()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87" name="CustomShape 3"/>
          <p:cNvSpPr/>
          <p:nvPr/>
        </p:nvSpPr>
        <p:spPr>
          <a:xfrm>
            <a:off x="457200" y="1017360"/>
            <a:ext cx="8411760" cy="47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função </a:t>
            </a:r>
            <a:r>
              <a:rPr b="1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group_by()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agrupa um conjunto de linhas selecionadas em um conjunto de linhas de resumo de acordo com os valores de uma ou mais colunas ou expressões.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88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612720" y="2619720"/>
            <a:ext cx="7826400" cy="3080880"/>
          </a:xfrm>
          <a:prstGeom prst="rect">
            <a:avLst/>
          </a:prstGeom>
          <a:ln>
            <a:noFill/>
          </a:ln>
        </p:spPr>
      </p:pic>
      <p:pic>
        <p:nvPicPr>
          <p:cNvPr id="489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2574000" y="2158560"/>
            <a:ext cx="4008960" cy="522720"/>
          </a:xfrm>
          <a:prstGeom prst="rect">
            <a:avLst/>
          </a:prstGeom>
          <a:ln>
            <a:noFill/>
          </a:ln>
        </p:spPr>
      </p:pic>
      <p:pic>
        <p:nvPicPr>
          <p:cNvPr id="490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4973760" y="2012040"/>
            <a:ext cx="3748320" cy="364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492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93" name="CustomShape 2"/>
          <p:cNvSpPr/>
          <p:nvPr/>
        </p:nvSpPr>
        <p:spPr>
          <a:xfrm>
            <a:off x="14760" y="442440"/>
            <a:ext cx="92199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 função group_by() trabalha bem com a summarize()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4" name="CustomShape 3"/>
          <p:cNvSpPr/>
          <p:nvPr/>
        </p:nvSpPr>
        <p:spPr>
          <a:xfrm>
            <a:off x="457200" y="801360"/>
            <a:ext cx="8411760" cy="47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função </a:t>
            </a:r>
            <a:r>
              <a:rPr b="1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group_by()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é extremamente útil trabalhando conjuntamente com a função </a:t>
            </a:r>
            <a:r>
              <a:rPr b="0" lang="en-US" sz="2200" spc="-1" strike="noStrike" u="sng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summarize()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.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95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182880" y="1684800"/>
            <a:ext cx="8714160" cy="951480"/>
          </a:xfrm>
          <a:prstGeom prst="rect">
            <a:avLst/>
          </a:prstGeom>
          <a:ln>
            <a:noFill/>
          </a:ln>
        </p:spPr>
      </p:pic>
      <p:pic>
        <p:nvPicPr>
          <p:cNvPr id="496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1404720" y="2560680"/>
            <a:ext cx="6082920" cy="307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498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99" name="CustomShape 2"/>
          <p:cNvSpPr/>
          <p:nvPr/>
        </p:nvSpPr>
        <p:spPr>
          <a:xfrm>
            <a:off x="14760" y="442440"/>
            <a:ext cx="92199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Como opera a função group_by()?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00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1593720" y="1045440"/>
            <a:ext cx="5947560" cy="451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502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03" name="CustomShape 2"/>
          <p:cNvSpPr/>
          <p:nvPr/>
        </p:nvSpPr>
        <p:spPr>
          <a:xfrm>
            <a:off x="35640" y="442440"/>
            <a:ext cx="92199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Como opera a função group_by()?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04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1593720" y="1045440"/>
            <a:ext cx="5947560" cy="4517640"/>
          </a:xfrm>
          <a:prstGeom prst="rect">
            <a:avLst/>
          </a:prstGeom>
          <a:ln>
            <a:noFill/>
          </a:ln>
        </p:spPr>
      </p:pic>
      <p:sp>
        <p:nvSpPr>
          <p:cNvPr id="505" name="CustomShape 3"/>
          <p:cNvSpPr/>
          <p:nvPr/>
        </p:nvSpPr>
        <p:spPr>
          <a:xfrm>
            <a:off x="2596320" y="1133280"/>
            <a:ext cx="547920" cy="273600"/>
          </a:xfrm>
          <a:prstGeom prst="rect">
            <a:avLst/>
          </a:prstGeom>
          <a:noFill/>
          <a:ln w="183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4"/>
          <p:cNvSpPr/>
          <p:nvPr/>
        </p:nvSpPr>
        <p:spPr>
          <a:xfrm>
            <a:off x="4252320" y="1133280"/>
            <a:ext cx="547920" cy="273600"/>
          </a:xfrm>
          <a:prstGeom prst="rect">
            <a:avLst/>
          </a:prstGeom>
          <a:noFill/>
          <a:ln w="183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5"/>
          <p:cNvSpPr/>
          <p:nvPr/>
        </p:nvSpPr>
        <p:spPr>
          <a:xfrm>
            <a:off x="7772400" y="1041840"/>
            <a:ext cx="9136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d1c24"/>
                </a:solidFill>
                <a:latin typeface="Arial"/>
                <a:ea typeface="DejaVu Sans"/>
              </a:rPr>
              <a:t>???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509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10" name="CustomShape 2"/>
          <p:cNvSpPr/>
          <p:nvPr/>
        </p:nvSpPr>
        <p:spPr>
          <a:xfrm>
            <a:off x="35640" y="442440"/>
            <a:ext cx="92199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Operador “pipe” %&gt;%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11" name="CustomShape 3"/>
          <p:cNvSpPr/>
          <p:nvPr/>
        </p:nvSpPr>
        <p:spPr>
          <a:xfrm>
            <a:off x="457200" y="945360"/>
            <a:ext cx="8411760" cy="47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 operador </a:t>
            </a:r>
            <a:r>
              <a:rPr b="1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%&gt;% 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(pipe) foi uma das grandes revoluções recentes do R, tornando a leitura de códigos mais lógica, fácil e compreensível;</a:t>
            </a: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Idéia simples: usa o valor resultante da expressão do lado esquerdo como  1o argumento da função do lado direito;</a:t>
            </a: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Pipe = </a:t>
            </a:r>
            <a:r>
              <a:rPr b="0" lang="en-US" sz="2200" spc="-1" strike="noStrike" u="sng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 cano; condutor.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Faz sentido?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512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1173960" y="3477600"/>
            <a:ext cx="6866280" cy="206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2709360" y="1947960"/>
            <a:ext cx="5270400" cy="6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2"/>
          <p:cNvSpPr/>
          <p:nvPr/>
        </p:nvSpPr>
        <p:spPr>
          <a:xfrm>
            <a:off x="192600" y="3204720"/>
            <a:ext cx="8757360" cy="24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"The principles of tidy data provide a </a:t>
            </a:r>
            <a:r>
              <a:rPr b="1" lang="en-US" sz="4000" spc="-1" strike="noStrike">
                <a:solidFill>
                  <a:srgbClr val="3c78d8"/>
                </a:solidFill>
                <a:latin typeface="Times New Roman"/>
                <a:ea typeface="Times New Roman"/>
              </a:rPr>
              <a:t>standard way to organise data values</a:t>
            </a:r>
            <a:r>
              <a:rPr b="0" lang="en-US" sz="4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within a dataset"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81" name="Google Shape;73;p15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4006800" y="2071080"/>
            <a:ext cx="1128960" cy="1116000"/>
          </a:xfrm>
          <a:prstGeom prst="rect">
            <a:avLst/>
          </a:prstGeom>
          <a:ln>
            <a:noFill/>
          </a:ln>
        </p:spPr>
      </p:pic>
      <p:sp>
        <p:nvSpPr>
          <p:cNvPr id="182" name="CustomShape 3"/>
          <p:cNvSpPr/>
          <p:nvPr/>
        </p:nvSpPr>
        <p:spPr>
          <a:xfrm>
            <a:off x="302040" y="1129680"/>
            <a:ext cx="8757360" cy="6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Como organizar seus dados para análise?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6617160" y="5364720"/>
            <a:ext cx="2525760" cy="34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Hadley Wickham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4" name="CustomShape 5"/>
          <p:cNvSpPr/>
          <p:nvPr/>
        </p:nvSpPr>
        <p:spPr>
          <a:xfrm>
            <a:off x="182880" y="653760"/>
            <a:ext cx="1919520" cy="47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Tidy data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5" name="CustomShape 6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514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15" name="CustomShape 2"/>
          <p:cNvSpPr/>
          <p:nvPr/>
        </p:nvSpPr>
        <p:spPr>
          <a:xfrm>
            <a:off x="35640" y="442440"/>
            <a:ext cx="92199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Operador “pipe” %&gt;%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16" name="CustomShape 3"/>
          <p:cNvSpPr/>
          <p:nvPr/>
        </p:nvSpPr>
        <p:spPr>
          <a:xfrm>
            <a:off x="457200" y="945360"/>
            <a:ext cx="8411760" cy="47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Qual é mais lógico e fácil de entender?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517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923040" y="4015800"/>
            <a:ext cx="7617600" cy="921240"/>
          </a:xfrm>
          <a:prstGeom prst="rect">
            <a:avLst/>
          </a:prstGeom>
          <a:ln>
            <a:noFill/>
          </a:ln>
        </p:spPr>
      </p:pic>
      <p:pic>
        <p:nvPicPr>
          <p:cNvPr id="518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1706040" y="1713600"/>
            <a:ext cx="5547240" cy="1028880"/>
          </a:xfrm>
          <a:prstGeom prst="rect">
            <a:avLst/>
          </a:prstGeom>
          <a:ln>
            <a:noFill/>
          </a:ln>
        </p:spPr>
      </p:pic>
      <p:sp>
        <p:nvSpPr>
          <p:cNvPr id="519" name="CustomShape 4"/>
          <p:cNvSpPr/>
          <p:nvPr/>
        </p:nvSpPr>
        <p:spPr>
          <a:xfrm>
            <a:off x="4011840" y="2782080"/>
            <a:ext cx="925200" cy="133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8800" spc="-1" strike="noStrike">
                <a:solidFill>
                  <a:srgbClr val="ed1c24"/>
                </a:solidFill>
                <a:latin typeface="Arial"/>
                <a:ea typeface="DejaVu Sans"/>
              </a:rPr>
              <a:t>X</a:t>
            </a:r>
            <a:endParaRPr b="0" lang="en-US" sz="8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521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22" name="CustomShape 2"/>
          <p:cNvSpPr/>
          <p:nvPr/>
        </p:nvSpPr>
        <p:spPr>
          <a:xfrm>
            <a:off x="35640" y="442440"/>
            <a:ext cx="92199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Operador “pipe” %&gt;%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23" name="CustomShape 3"/>
          <p:cNvSpPr/>
          <p:nvPr/>
        </p:nvSpPr>
        <p:spPr>
          <a:xfrm>
            <a:off x="457200" y="945360"/>
            <a:ext cx="8411760" cy="47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 operador pipeline %&gt;% é útil para concatenar múltiplas operações do </a:t>
            </a:r>
            <a:r>
              <a:rPr b="0" lang="en-US" sz="2200" spc="-1" strike="noStrike" u="sng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dplyr.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524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1071720" y="2610360"/>
            <a:ext cx="7085520" cy="3085200"/>
          </a:xfrm>
          <a:prstGeom prst="rect">
            <a:avLst/>
          </a:prstGeom>
          <a:ln>
            <a:noFill/>
          </a:ln>
        </p:spPr>
      </p:pic>
      <p:pic>
        <p:nvPicPr>
          <p:cNvPr id="525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2903760" y="1460160"/>
            <a:ext cx="3418560" cy="1200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Picture 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527" name="CustomShape 1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28" name="CustomShape 2"/>
          <p:cNvSpPr/>
          <p:nvPr/>
        </p:nvSpPr>
        <p:spPr>
          <a:xfrm>
            <a:off x="35640" y="442440"/>
            <a:ext cx="9219960" cy="4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Atalhos operador “pipe” %&gt;%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29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258840" y="1789560"/>
            <a:ext cx="8551800" cy="2293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1"/>
          <p:cNvSpPr/>
          <p:nvPr/>
        </p:nvSpPr>
        <p:spPr>
          <a:xfrm>
            <a:off x="0" y="2471760"/>
            <a:ext cx="9142560" cy="441720"/>
          </a:xfrm>
          <a:prstGeom prst="rect">
            <a:avLst/>
          </a:prstGeom>
          <a:solidFill>
            <a:srgbClr val="faa61a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Vamos aos exercícios!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531" name="Picture 2" descr=""/>
          <p:cNvPicPr/>
          <p:nvPr/>
        </p:nvPicPr>
        <p:blipFill>
          <a:blip r:embed="rId1"/>
          <a:stretch/>
        </p:blipFill>
        <p:spPr>
          <a:xfrm>
            <a:off x="37440" y="5148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532" name="CustomShape 2"/>
          <p:cNvSpPr/>
          <p:nvPr/>
        </p:nvSpPr>
        <p:spPr>
          <a:xfrm>
            <a:off x="37098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533" name="Picture 2" descr=""/>
          <p:cNvPicPr/>
          <p:nvPr/>
        </p:nvPicPr>
        <p:blipFill>
          <a:blip r:embed="rId2"/>
          <a:stretch/>
        </p:blipFill>
        <p:spPr>
          <a:xfrm>
            <a:off x="827640" y="3371760"/>
            <a:ext cx="1742040" cy="1349640"/>
          </a:xfrm>
          <a:prstGeom prst="rect">
            <a:avLst/>
          </a:prstGeom>
          <a:ln>
            <a:noFill/>
          </a:ln>
        </p:spPr>
      </p:pic>
      <p:pic>
        <p:nvPicPr>
          <p:cNvPr id="534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5539680" y="3187080"/>
            <a:ext cx="1688760" cy="1957320"/>
          </a:xfrm>
          <a:prstGeom prst="rect">
            <a:avLst/>
          </a:prstGeom>
          <a:ln>
            <a:noFill/>
          </a:ln>
        </p:spPr>
      </p:pic>
      <p:pic>
        <p:nvPicPr>
          <p:cNvPr id="535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3895200" y="3192480"/>
            <a:ext cx="1669320" cy="192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201600" y="792360"/>
            <a:ext cx="8812440" cy="97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 tabela organizada de forma padrão: (i) cada variável ocupa uma coluna; (ii) cada observação ocupa uma linha.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87" name="Google Shape;137;p21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2351520" y="2112480"/>
            <a:ext cx="4354560" cy="3600720"/>
          </a:xfrm>
          <a:prstGeom prst="rect">
            <a:avLst/>
          </a:prstGeom>
          <a:ln>
            <a:noFill/>
          </a:ln>
        </p:spPr>
      </p:pic>
      <p:sp>
        <p:nvSpPr>
          <p:cNvPr id="188" name="CustomShape 2"/>
          <p:cNvSpPr/>
          <p:nvPr/>
        </p:nvSpPr>
        <p:spPr>
          <a:xfrm>
            <a:off x="384480" y="1787040"/>
            <a:ext cx="853776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Tabela com 3 variáveis, 6 observações e um total de 18 valores.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-50400" y="464760"/>
            <a:ext cx="51926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Estrutura formal de um banco de dados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90" name="Picture 2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191" name="CustomShape 4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201600" y="864000"/>
            <a:ext cx="8812440" cy="69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 tabela organizada de forma padrão: (i) cada variável ocupa uma coluna; (ii) cada observação ocupa uma linha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93" name="Google Shape;145;p22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2351520" y="1785240"/>
            <a:ext cx="4354560" cy="3600720"/>
          </a:xfrm>
          <a:prstGeom prst="rect">
            <a:avLst/>
          </a:prstGeom>
          <a:ln>
            <a:noFill/>
          </a:ln>
        </p:spPr>
      </p:pic>
      <p:sp>
        <p:nvSpPr>
          <p:cNvPr id="194" name="CustomShape 2"/>
          <p:cNvSpPr/>
          <p:nvPr/>
        </p:nvSpPr>
        <p:spPr>
          <a:xfrm>
            <a:off x="2489400" y="2619360"/>
            <a:ext cx="4071600" cy="2612160"/>
          </a:xfrm>
          <a:prstGeom prst="rect">
            <a:avLst/>
          </a:prstGeom>
          <a:noFill/>
          <a:ln w="19080">
            <a:solidFill>
              <a:srgbClr val="1155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3"/>
          <p:cNvSpPr/>
          <p:nvPr/>
        </p:nvSpPr>
        <p:spPr>
          <a:xfrm>
            <a:off x="64440" y="2478240"/>
            <a:ext cx="2221920" cy="6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d5ddf"/>
                </a:solidFill>
                <a:latin typeface="Arial"/>
                <a:ea typeface="Arial"/>
              </a:rPr>
              <a:t>18 valores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-50400" y="464760"/>
            <a:ext cx="51926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Estrutura formal de um banco de dados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97" name="Picture 2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198" name="CustomShape 5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201600" y="900000"/>
            <a:ext cx="8812440" cy="69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 tabela organizada de forma padrão: (i) cada variável ocupa uma coluna; (ii) cada observação ocupa uma linha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00" name="Google Shape;154;p23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2351520" y="1893240"/>
            <a:ext cx="4354560" cy="3600720"/>
          </a:xfrm>
          <a:prstGeom prst="rect">
            <a:avLst/>
          </a:prstGeom>
          <a:ln>
            <a:noFill/>
          </a:ln>
        </p:spPr>
      </p:pic>
      <p:sp>
        <p:nvSpPr>
          <p:cNvPr id="201" name="CustomShape 2"/>
          <p:cNvSpPr/>
          <p:nvPr/>
        </p:nvSpPr>
        <p:spPr>
          <a:xfrm>
            <a:off x="4750200" y="1923840"/>
            <a:ext cx="621000" cy="3730680"/>
          </a:xfrm>
          <a:prstGeom prst="rect">
            <a:avLst/>
          </a:prstGeom>
          <a:noFill/>
          <a:ln w="1908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3"/>
          <p:cNvSpPr/>
          <p:nvPr/>
        </p:nvSpPr>
        <p:spPr>
          <a:xfrm>
            <a:off x="5564520" y="1923840"/>
            <a:ext cx="1097280" cy="3730680"/>
          </a:xfrm>
          <a:prstGeom prst="rect">
            <a:avLst/>
          </a:prstGeom>
          <a:noFill/>
          <a:ln w="1908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4"/>
          <p:cNvSpPr/>
          <p:nvPr/>
        </p:nvSpPr>
        <p:spPr>
          <a:xfrm>
            <a:off x="2351520" y="1923840"/>
            <a:ext cx="2251440" cy="3730680"/>
          </a:xfrm>
          <a:prstGeom prst="rect">
            <a:avLst/>
          </a:prstGeom>
          <a:noFill/>
          <a:ln w="19080">
            <a:solidFill>
              <a:srgbClr val="3876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5"/>
          <p:cNvSpPr/>
          <p:nvPr/>
        </p:nvSpPr>
        <p:spPr>
          <a:xfrm>
            <a:off x="64440" y="1923840"/>
            <a:ext cx="2221920" cy="6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38761d"/>
                </a:solidFill>
                <a:latin typeface="Arial"/>
                <a:ea typeface="Arial"/>
              </a:rPr>
              <a:t>3 Variáveis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5" name="CustomShape 6"/>
          <p:cNvSpPr/>
          <p:nvPr/>
        </p:nvSpPr>
        <p:spPr>
          <a:xfrm>
            <a:off x="-50400" y="464400"/>
            <a:ext cx="5192640" cy="7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Estrutura formal de um banco de dados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06" name="Picture 2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35640" y="49320"/>
            <a:ext cx="1078200" cy="337680"/>
          </a:xfrm>
          <a:prstGeom prst="rect">
            <a:avLst/>
          </a:prstGeom>
          <a:ln>
            <a:noFill/>
          </a:ln>
        </p:spPr>
      </p:pic>
      <p:sp>
        <p:nvSpPr>
          <p:cNvPr id="207" name="CustomShape 7"/>
          <p:cNvSpPr/>
          <p:nvPr/>
        </p:nvSpPr>
        <p:spPr>
          <a:xfrm>
            <a:off x="3708000" y="49320"/>
            <a:ext cx="53989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 aplicado à análise e visualização de dados biológicos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</TotalTime>
  <Application>LibreOffice/6.4.7.2$Linux_X86_64 LibreOffice_project/40$Build-2</Application>
  <Words>128</Words>
  <Paragraphs>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2019-01-21T21:13:36Z</dcterms:created>
  <dc:creator>Erick Barros</dc:creator>
  <dc:description/>
  <dc:language>en-US</dc:language>
  <cp:lastModifiedBy>Pedro Junger</cp:lastModifiedBy>
  <dcterms:modified xsi:type="dcterms:W3CDTF">2022-10-17T23:55:12Z</dcterms:modified>
  <cp:revision>62</cp:revision>
  <dc:subject/>
  <dc:title>Organização de Tabelas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Apresentação na tela (16:10)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